
<file path=[Content_Types].xml><?xml version="1.0" encoding="utf-8"?>
<Types xmlns="http://schemas.openxmlformats.org/package/2006/content-types"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sldIdLst>
    <p:sldId id="256" r:id="rId3"/>
    <p:sldId id="257" r:id="rId4"/>
    <p:sldId id="290" r:id="rId6"/>
    <p:sldId id="362" r:id="rId7"/>
    <p:sldId id="258" r:id="rId8"/>
    <p:sldId id="264" r:id="rId9"/>
    <p:sldId id="291" r:id="rId10"/>
    <p:sldId id="292" r:id="rId11"/>
    <p:sldId id="268" r:id="rId12"/>
    <p:sldId id="659" r:id="rId13"/>
    <p:sldId id="660" r:id="rId14"/>
    <p:sldId id="661" r:id="rId15"/>
    <p:sldId id="662" r:id="rId16"/>
    <p:sldId id="664" r:id="rId17"/>
    <p:sldId id="665" r:id="rId18"/>
    <p:sldId id="293" r:id="rId19"/>
    <p:sldId id="294" r:id="rId20"/>
    <p:sldId id="296" r:id="rId21"/>
    <p:sldId id="363" r:id="rId22"/>
    <p:sldId id="601" r:id="rId23"/>
    <p:sldId id="364" r:id="rId24"/>
    <p:sldId id="297" r:id="rId25"/>
    <p:sldId id="667" r:id="rId26"/>
    <p:sldId id="666" r:id="rId27"/>
    <p:sldId id="331" r:id="rId28"/>
    <p:sldId id="366" r:id="rId29"/>
    <p:sldId id="301" r:id="rId30"/>
    <p:sldId id="502" r:id="rId31"/>
    <p:sldId id="332" r:id="rId32"/>
    <p:sldId id="551" r:id="rId33"/>
    <p:sldId id="368" r:id="rId34"/>
    <p:sldId id="367" r:id="rId35"/>
    <p:sldId id="420" r:id="rId36"/>
    <p:sldId id="306" r:id="rId37"/>
    <p:sldId id="421" r:id="rId38"/>
    <p:sldId id="461" r:id="rId39"/>
    <p:sldId id="462" r:id="rId40"/>
    <p:sldId id="308" r:id="rId41"/>
    <p:sldId id="311" r:id="rId42"/>
    <p:sldId id="313" r:id="rId43"/>
    <p:sldId id="333" r:id="rId44"/>
    <p:sldId id="317" r:id="rId45"/>
    <p:sldId id="503" r:id="rId46"/>
    <p:sldId id="504" r:id="rId47"/>
    <p:sldId id="361" r:id="rId48"/>
    <p:sldId id="463" r:id="rId49"/>
    <p:sldId id="355" r:id="rId50"/>
    <p:sldId id="318" r:id="rId51"/>
    <p:sldId id="349" r:id="rId52"/>
    <p:sldId id="335" r:id="rId53"/>
    <p:sldId id="320" r:id="rId54"/>
    <p:sldId id="336" r:id="rId55"/>
    <p:sldId id="337" r:id="rId56"/>
    <p:sldId id="338" r:id="rId57"/>
    <p:sldId id="339" r:id="rId58"/>
    <p:sldId id="340" r:id="rId59"/>
    <p:sldId id="341" r:id="rId60"/>
    <p:sldId id="343" r:id="rId61"/>
    <p:sldId id="344" r:id="rId62"/>
    <p:sldId id="345" r:id="rId63"/>
    <p:sldId id="346" r:id="rId64"/>
    <p:sldId id="347" r:id="rId65"/>
    <p:sldId id="552" r:id="rId66"/>
    <p:sldId id="553" r:id="rId67"/>
    <p:sldId id="350" r:id="rId68"/>
    <p:sldId id="351" r:id="rId69"/>
    <p:sldId id="352" r:id="rId70"/>
    <p:sldId id="353" r:id="rId71"/>
    <p:sldId id="354" r:id="rId72"/>
    <p:sldId id="356" r:id="rId73"/>
    <p:sldId id="357" r:id="rId74"/>
    <p:sldId id="322" r:id="rId75"/>
    <p:sldId id="358" r:id="rId76"/>
    <p:sldId id="324" r:id="rId77"/>
    <p:sldId id="359" r:id="rId78"/>
    <p:sldId id="360" r:id="rId79"/>
    <p:sldId id="505" r:id="rId80"/>
    <p:sldId id="506" r:id="rId81"/>
    <p:sldId id="325" r:id="rId82"/>
  </p:sldIdLst>
  <p:sldSz cx="9144000" cy="6858000"/>
  <p:notesSz cx="9144000" cy="6858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916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5" Type="http://schemas.openxmlformats.org/officeDocument/2006/relationships/tableStyles" Target="tableStyles.xml"/><Relationship Id="rId84" Type="http://schemas.openxmlformats.org/officeDocument/2006/relationships/viewProps" Target="viewProps.xml"/><Relationship Id="rId83" Type="http://schemas.openxmlformats.org/officeDocument/2006/relationships/presProps" Target="presProps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wmf"/><Relationship Id="rId1" Type="http://schemas.openxmlformats.org/officeDocument/2006/relationships/image" Target="../media/image2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w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wmf"/></Relationships>
</file>

<file path=ppt/drawings/_rels/vmlDrawing16.vml.rels><?xml version="1.0" encoding="UTF-8" standalone="yes"?>
<Relationships xmlns="http://schemas.openxmlformats.org/package/2006/relationships"><Relationship Id="rId5" Type="http://schemas.openxmlformats.org/officeDocument/2006/relationships/image" Target="../media/image40.wmf"/><Relationship Id="rId4" Type="http://schemas.openxmlformats.org/officeDocument/2006/relationships/image" Target="../media/image39.wmf"/><Relationship Id="rId3" Type="http://schemas.openxmlformats.org/officeDocument/2006/relationships/image" Target="../media/image38.wmf"/><Relationship Id="rId2" Type="http://schemas.openxmlformats.org/officeDocument/2006/relationships/image" Target="../media/image37.wmf"/><Relationship Id="rId1" Type="http://schemas.openxmlformats.org/officeDocument/2006/relationships/image" Target="../media/image36.w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w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w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.wmf"/></Relationships>
</file>

<file path=ppt/drawings/_rels/vmlDrawing21.v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image" Target="../media/image47.png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0.w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1.w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2.w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3.png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54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/></Relationships>
</file>

<file path=ppt/drawings/_rels/vmlDrawing5.vml.rels><?xml version="1.0" encoding="UTF-8" standalone="yes"?>
<Relationships xmlns="http://schemas.openxmlformats.org/package/2006/relationships"><Relationship Id="rId4" Type="http://schemas.openxmlformats.org/officeDocument/2006/relationships/image" Target="../media/image13.wmf"/><Relationship Id="rId3" Type="http://schemas.openxmlformats.org/officeDocument/2006/relationships/image" Target="../media/image12.wmf"/><Relationship Id="rId2" Type="http://schemas.openxmlformats.org/officeDocument/2006/relationships/image" Target="../media/image11.wmf"/><Relationship Id="rId1" Type="http://schemas.openxmlformats.org/officeDocument/2006/relationships/image" Target="../media/image10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wmf"/></Relationships>
</file>

<file path=ppt/drawings/_rels/vmlDrawing7.vml.rels><?xml version="1.0" encoding="UTF-8" standalone="yes"?>
<Relationships xmlns="http://schemas.openxmlformats.org/package/2006/relationships"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17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png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25806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6905979" y="0"/>
            <a:ext cx="5283200" cy="25806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552950" y="642938"/>
            <a:ext cx="3086100" cy="1735931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1219200" y="2475309"/>
            <a:ext cx="9753600" cy="202525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4885432"/>
            <a:ext cx="5283200" cy="25806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6905979" y="4885432"/>
            <a:ext cx="5283200" cy="25806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t> 100225441</a:t>
            </a:r>
            <a:r>
              <a:rPr lang="en-US"/>
              <a:t>* 959555959</a:t>
            </a:r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fr-FR" altLang="zh-CN" dirty="0">
                <a:sym typeface="+mn-ea"/>
              </a:rPr>
              <a:t>Faire déchiffrer le msg cx^e : (cx^e)^d mod n=c^dx^ed mod n=(c^d mod n)*x =mx</a:t>
            </a:r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结合对称和非对称加密</a:t>
            </a:r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en-US" altLang="zh-CN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伦敦东区长大，小时候被认为智力滞后，数学天才</a:t>
            </a:r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en-US" altLang="zh-CN"/>
              <a:t>DES</a:t>
            </a:r>
            <a:r>
              <a:rPr lang="zh-CN" altLang="en-US"/>
              <a:t>如何构造</a:t>
            </a:r>
            <a:r>
              <a:rPr lang="en-US" altLang="zh-CN"/>
              <a:t>hash function</a:t>
            </a:r>
            <a:r>
              <a:rPr lang="zh-CN" altLang="en-US"/>
              <a:t>，问题在哪里</a:t>
            </a:r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pPr lvl="0"/>
            <a:endParaRPr lang="en-US" altLang="zh-CN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pPr lvl="0"/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证明</a:t>
            </a:r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证明</a:t>
            </a:r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证明</a:t>
            </a:r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证明</a:t>
            </a:r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证明</a:t>
            </a:r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普法战争法国战败的产物</a:t>
            </a:r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2125980"/>
            <a:ext cx="77724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342900"/>
          </a:xfr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defRPr>
            </a:lvl1pPr>
          </a:lstStyle>
          <a:p>
            <a:pPr marL="25400">
              <a:lnSpc>
                <a:spcPts val="2065"/>
              </a:lnSpc>
            </a:pPr>
            <a:fld id="{81D60167-4931-47E6-BA6A-407CBD079E47}" type="slidenum">
              <a:rPr dirty="0"/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 u="heavy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342900"/>
          </a:xfr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defRPr>
            </a:lvl1pPr>
          </a:lstStyle>
          <a:p>
            <a:pPr marL="25400">
              <a:lnSpc>
                <a:spcPts val="2065"/>
              </a:lnSpc>
            </a:pPr>
            <a:fld id="{81D60167-4931-47E6-BA6A-407CBD079E47}" type="slidenum">
              <a:rPr dirty="0"/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 u="heavy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defRPr>
            </a:lvl1pPr>
          </a:lstStyle>
          <a:p>
            <a:pPr marL="25400">
              <a:lnSpc>
                <a:spcPts val="2065"/>
              </a:lnSpc>
            </a:pPr>
            <a:fld id="{81D60167-4931-47E6-BA6A-407CBD079E47}" type="slidenum">
              <a:rPr dirty="0"/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 u="heavy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defRPr>
            </a:lvl1pPr>
          </a:lstStyle>
          <a:p>
            <a:pPr marL="25400">
              <a:lnSpc>
                <a:spcPts val="2065"/>
              </a:lnSpc>
            </a:pPr>
            <a:fld id="{81D60167-4931-47E6-BA6A-407CBD079E47}" type="slidenum">
              <a:rPr dirty="0"/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342900"/>
          </a:xfr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defRPr>
            </a:lvl1pPr>
          </a:lstStyle>
          <a:p>
            <a:pPr marL="25400">
              <a:lnSpc>
                <a:spcPts val="2065"/>
              </a:lnSpc>
            </a:pPr>
            <a:fld id="{81D60167-4931-47E6-BA6A-407CBD079E47}" type="slidenum">
              <a:rPr dirty="0"/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44119" y="156051"/>
            <a:ext cx="8255761" cy="6959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0" i="0" u="heavy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506632" y="2536952"/>
            <a:ext cx="6130734" cy="22199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371840" y="6451091"/>
            <a:ext cx="279400" cy="2787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defRPr>
            </a:lvl1pPr>
          </a:lstStyle>
          <a:p>
            <a:pPr marL="25400">
              <a:lnSpc>
                <a:spcPts val="2065"/>
              </a:lnSpc>
            </a:pPr>
            <a:fld id="{81D60167-4931-47E6-BA6A-407CBD079E47}" type="slidenum">
              <a:rPr dirty="0"/>
            </a:fld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vmlDrawing" Target="../drawings/vmlDrawing2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wmf"/><Relationship Id="rId1" Type="http://schemas.openxmlformats.org/officeDocument/2006/relationships/oleObject" Target="../embeddings/oleObject4.bin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1" Type="http://schemas.openxmlformats.org/officeDocument/2006/relationships/tags" Target="../tags/tag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3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.wmf"/><Relationship Id="rId1" Type="http://schemas.openxmlformats.org/officeDocument/2006/relationships/oleObject" Target="../embeddings/oleObject5.bin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4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.wmf"/><Relationship Id="rId1" Type="http://schemas.openxmlformats.org/officeDocument/2006/relationships/oleObject" Target="../embeddings/oleObject6.bin"/></Relationships>
</file>

<file path=ppt/slides/_rels/slide2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13.wmf"/><Relationship Id="rId7" Type="http://schemas.openxmlformats.org/officeDocument/2006/relationships/oleObject" Target="../embeddings/oleObject10.bin"/><Relationship Id="rId6" Type="http://schemas.openxmlformats.org/officeDocument/2006/relationships/image" Target="../media/image12.wmf"/><Relationship Id="rId5" Type="http://schemas.openxmlformats.org/officeDocument/2006/relationships/oleObject" Target="../embeddings/oleObject9.bin"/><Relationship Id="rId4" Type="http://schemas.openxmlformats.org/officeDocument/2006/relationships/image" Target="../media/image11.wmf"/><Relationship Id="rId3" Type="http://schemas.openxmlformats.org/officeDocument/2006/relationships/oleObject" Target="../embeddings/oleObject8.bin"/><Relationship Id="rId2" Type="http://schemas.openxmlformats.org/officeDocument/2006/relationships/image" Target="../media/image10.wmf"/><Relationship Id="rId10" Type="http://schemas.openxmlformats.org/officeDocument/2006/relationships/vmlDrawing" Target="../drawings/vmlDrawing5.vml"/><Relationship Id="rId1" Type="http://schemas.openxmlformats.org/officeDocument/2006/relationships/oleObject" Target="../embeddings/oleObject7.bin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6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4.wmf"/><Relationship Id="rId1" Type="http://schemas.openxmlformats.org/officeDocument/2006/relationships/oleObject" Target="../embeddings/oleObject11.bin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1" Type="http://schemas.openxmlformats.org/officeDocument/2006/relationships/tags" Target="../tags/tag2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1.vml"/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5.jpeg"/><Relationship Id="rId6" Type="http://schemas.openxmlformats.org/officeDocument/2006/relationships/image" Target="../media/image4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3.wmf"/><Relationship Id="rId3" Type="http://schemas.openxmlformats.org/officeDocument/2006/relationships/oleObject" Target="../embeddings/oleObject2.bin"/><Relationship Id="rId2" Type="http://schemas.openxmlformats.org/officeDocument/2006/relationships/image" Target="../media/image2.wmf"/><Relationship Id="rId1" Type="http://schemas.openxmlformats.org/officeDocument/2006/relationships/oleObject" Target="../embeddings/oleObject1.bin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6.bin"/><Relationship Id="rId8" Type="http://schemas.openxmlformats.org/officeDocument/2006/relationships/image" Target="../media/image20.png"/><Relationship Id="rId7" Type="http://schemas.openxmlformats.org/officeDocument/2006/relationships/oleObject" Target="../embeddings/oleObject15.bin"/><Relationship Id="rId6" Type="http://schemas.openxmlformats.org/officeDocument/2006/relationships/image" Target="../media/image19.png"/><Relationship Id="rId5" Type="http://schemas.openxmlformats.org/officeDocument/2006/relationships/oleObject" Target="../embeddings/oleObject14.bin"/><Relationship Id="rId4" Type="http://schemas.openxmlformats.org/officeDocument/2006/relationships/image" Target="../media/image18.png"/><Relationship Id="rId3" Type="http://schemas.openxmlformats.org/officeDocument/2006/relationships/oleObject" Target="../embeddings/oleObject13.bin"/><Relationship Id="rId2" Type="http://schemas.openxmlformats.org/officeDocument/2006/relationships/image" Target="../media/image17.wmf"/><Relationship Id="rId13" Type="http://schemas.openxmlformats.org/officeDocument/2006/relationships/notesSlide" Target="../notesSlides/notesSlide17.xml"/><Relationship Id="rId12" Type="http://schemas.openxmlformats.org/officeDocument/2006/relationships/vmlDrawing" Target="../drawings/vmlDrawing7.vml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21.png"/><Relationship Id="rId1" Type="http://schemas.openxmlformats.org/officeDocument/2006/relationships/oleObject" Target="../embeddings/oleObject12.bin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vmlDrawing" Target="../drawings/vmlDrawing8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1" Type="http://schemas.openxmlformats.org/officeDocument/2006/relationships/oleObject" Target="../embeddings/oleObject17.bin"/></Relationships>
</file>

<file path=ppt/slides/_rels/slide3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vmlDrawing" Target="../drawings/vmlDrawing9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3.wmf"/><Relationship Id="rId1" Type="http://schemas.openxmlformats.org/officeDocument/2006/relationships/oleObject" Target="../embeddings/oleObject18.bin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0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4.wmf"/><Relationship Id="rId1" Type="http://schemas.openxmlformats.org/officeDocument/2006/relationships/oleObject" Target="../embeddings/oleObject19.bin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1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5.wmf"/><Relationship Id="rId1" Type="http://schemas.openxmlformats.org/officeDocument/2006/relationships/oleObject" Target="../embeddings/oleObject20.bin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2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6.wmf"/><Relationship Id="rId1" Type="http://schemas.openxmlformats.org/officeDocument/2006/relationships/oleObject" Target="../embeddings/oleObject21.bin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3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7.wmf"/><Relationship Id="rId1" Type="http://schemas.openxmlformats.org/officeDocument/2006/relationships/oleObject" Target="../embeddings/oleObject22.bin"/></Relationships>
</file>

<file path=ppt/slides/_rels/slide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vmlDrawing" Target="../drawings/vmlDrawing14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8.wmf"/><Relationship Id="rId1" Type="http://schemas.openxmlformats.org/officeDocument/2006/relationships/oleObject" Target="../embeddings/oleObject23.bin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0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1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2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5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4.wmf"/><Relationship Id="rId1" Type="http://schemas.openxmlformats.org/officeDocument/2006/relationships/oleObject" Target="../embeddings/oleObject24.bin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5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29.bin"/><Relationship Id="rId8" Type="http://schemas.openxmlformats.org/officeDocument/2006/relationships/image" Target="../media/image39.wmf"/><Relationship Id="rId7" Type="http://schemas.openxmlformats.org/officeDocument/2006/relationships/oleObject" Target="../embeddings/oleObject28.bin"/><Relationship Id="rId6" Type="http://schemas.openxmlformats.org/officeDocument/2006/relationships/image" Target="../media/image38.wmf"/><Relationship Id="rId5" Type="http://schemas.openxmlformats.org/officeDocument/2006/relationships/oleObject" Target="../embeddings/oleObject27.bin"/><Relationship Id="rId4" Type="http://schemas.openxmlformats.org/officeDocument/2006/relationships/image" Target="../media/image37.wmf"/><Relationship Id="rId3" Type="http://schemas.openxmlformats.org/officeDocument/2006/relationships/oleObject" Target="../embeddings/oleObject26.bin"/><Relationship Id="rId2" Type="http://schemas.openxmlformats.org/officeDocument/2006/relationships/image" Target="../media/image36.wmf"/><Relationship Id="rId12" Type="http://schemas.openxmlformats.org/officeDocument/2006/relationships/vmlDrawing" Target="../drawings/vmlDrawing16.vml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40.wmf"/><Relationship Id="rId1" Type="http://schemas.openxmlformats.org/officeDocument/2006/relationships/oleObject" Target="../embeddings/oleObject25.bin"/></Relationships>
</file>

<file path=ppt/slides/_rels/slide54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7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1.wmf"/><Relationship Id="rId1" Type="http://schemas.openxmlformats.org/officeDocument/2006/relationships/oleObject" Target="../embeddings/oleObject30.bin"/></Relationships>
</file>

<file path=ppt/slides/_rels/slide5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4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3.png"/><Relationship Id="rId1" Type="http://schemas.openxmlformats.org/officeDocument/2006/relationships/image" Target="../media/image42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8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4.wmf"/><Relationship Id="rId1" Type="http://schemas.openxmlformats.org/officeDocument/2006/relationships/oleObject" Target="../embeddings/oleObject31.bin"/></Relationships>
</file>

<file path=ppt/slides/_rels/slide64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9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5.wmf"/><Relationship Id="rId1" Type="http://schemas.openxmlformats.org/officeDocument/2006/relationships/oleObject" Target="../embeddings/oleObject32.bin"/></Relationships>
</file>

<file path=ppt/slides/_rels/slide65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20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6.wmf"/><Relationship Id="rId1" Type="http://schemas.openxmlformats.org/officeDocument/2006/relationships/oleObject" Target="../embeddings/oleObject33.bin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21.v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8.png"/><Relationship Id="rId3" Type="http://schemas.openxmlformats.org/officeDocument/2006/relationships/oleObject" Target="../embeddings/oleObject35.bin"/><Relationship Id="rId2" Type="http://schemas.openxmlformats.org/officeDocument/2006/relationships/image" Target="../media/image47.png"/><Relationship Id="rId1" Type="http://schemas.openxmlformats.org/officeDocument/2006/relationships/oleObject" Target="../embeddings/oleObject34.bin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22.v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0.wmf"/><Relationship Id="rId2" Type="http://schemas.openxmlformats.org/officeDocument/2006/relationships/oleObject" Target="../embeddings/oleObject36.bin"/><Relationship Id="rId1" Type="http://schemas.openxmlformats.org/officeDocument/2006/relationships/image" Target="../media/image49.png"/></Relationships>
</file>

<file path=ppt/slides/_rels/slide71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23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1.wmf"/><Relationship Id="rId1" Type="http://schemas.openxmlformats.org/officeDocument/2006/relationships/oleObject" Target="../embeddings/oleObject37.bin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24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2.wmf"/><Relationship Id="rId1" Type="http://schemas.openxmlformats.org/officeDocument/2006/relationships/oleObject" Target="../embeddings/oleObject38.bin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25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3.png"/><Relationship Id="rId1" Type="http://schemas.openxmlformats.org/officeDocument/2006/relationships/oleObject" Target="../embeddings/oleObject39.bin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26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4.wmf"/><Relationship Id="rId1" Type="http://schemas.openxmlformats.org/officeDocument/2006/relationships/oleObject" Target="../embeddings/oleObject40.bin"/></Relationships>
</file>

<file path=ppt/slides/_rels/slide7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image" Target="../media/image5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5066" y="1828419"/>
            <a:ext cx="7313930" cy="6273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l">
              <a:lnSpc>
                <a:spcPct val="100000"/>
              </a:lnSpc>
              <a:spcBef>
                <a:spcPts val="95"/>
              </a:spcBef>
              <a:buClrTx/>
              <a:buSzTx/>
              <a:buFontTx/>
            </a:pPr>
            <a:r>
              <a:rPr lang="en-US" sz="4000" b="1" u="none" spc="-5" dirty="0">
                <a:sym typeface="+mn-ea"/>
              </a:rPr>
              <a:t>Cryptography</a:t>
            </a:r>
            <a:endParaRPr lang="en-US" sz="4000" b="1" u="none" spc="-5" dirty="0">
              <a:latin typeface="Times New Roman" panose="02020603050405020304"/>
              <a:cs typeface="Times New Roman" panose="02020603050405020304"/>
              <a:sym typeface="+mn-e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15035" y="3001010"/>
            <a:ext cx="4102735" cy="751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"/>
              </a:spcBef>
            </a:pPr>
            <a:endParaRPr lang="en-US" sz="2400" b="1" spc="-5" dirty="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r>
              <a:rPr lang="en-US" sz="2400" b="1" spc="-5" dirty="0">
                <a:latin typeface="Times New Roman" panose="02020603050405020304"/>
                <a:cs typeface="Times New Roman" panose="02020603050405020304"/>
              </a:rPr>
              <a:t>Asymmetric cryptography</a:t>
            </a:r>
            <a:endParaRPr lang="en-US" sz="240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580" y="838580"/>
            <a:ext cx="8229600" cy="0"/>
          </a:xfrm>
          <a:custGeom>
            <a:avLst/>
            <a:gdLst/>
            <a:ahLst/>
            <a:cxnLst/>
            <a:rect l="l" t="t" r="r" b="b"/>
            <a:pathLst>
              <a:path w="8229600">
                <a:moveTo>
                  <a:pt x="0" y="0"/>
                </a:moveTo>
                <a:lnTo>
                  <a:pt x="8229600" y="0"/>
                </a:lnTo>
              </a:path>
            </a:pathLst>
          </a:custGeom>
          <a:ln w="19050">
            <a:solidFill>
              <a:srgbClr val="0064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58470" y="90170"/>
            <a:ext cx="8229600" cy="6889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fr-FR" u="none">
                <a:sym typeface="+mn-ea"/>
              </a:rPr>
              <a:t>Greatest Common Divisor</a:t>
            </a:r>
            <a:endParaRPr lang="en-US" altLang="fr-FR" u="none">
              <a:sym typeface="+mn-e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065"/>
              </a:lnSpc>
            </a:pPr>
            <a:fld id="{81D60167-4931-47E6-BA6A-407CBD079E47}" type="slidenum">
              <a:rPr dirty="0"/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421640" y="784860"/>
            <a:ext cx="8228965" cy="3128010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 marL="355600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endParaRPr sz="24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355600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sz="2400" spc="-5" dirty="0">
                <a:latin typeface="Times New Roman" panose="02020603050405020304"/>
                <a:cs typeface="Times New Roman" panose="02020603050405020304"/>
                <a:sym typeface="+mn-ea"/>
              </a:rPr>
              <a:t>gcd(576, 135) = gcd(135, 36) = gcd(36, 27) = gcd(27, 9) = 9</a:t>
            </a:r>
            <a:endParaRPr sz="24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355600" lvl="1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endParaRPr sz="24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355600" lvl="1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sz="2400" spc="-5" dirty="0">
                <a:latin typeface="Times New Roman" panose="02020603050405020304"/>
                <a:cs typeface="Times New Roman" panose="02020603050405020304"/>
                <a:sym typeface="+mn-ea"/>
              </a:rPr>
              <a:t>Euclidean algorithm</a:t>
            </a:r>
            <a:endParaRPr sz="24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812800" lvl="2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000" spc="-5" dirty="0">
                <a:latin typeface="Times New Roman" panose="02020603050405020304"/>
                <a:cs typeface="Times New Roman" panose="02020603050405020304"/>
                <a:sym typeface="+mn-ea"/>
              </a:rPr>
              <a:t>576 = 4 * 135 + 36</a:t>
            </a:r>
            <a:endParaRPr lang="en-US" sz="20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812800" lvl="2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000" spc="-5" dirty="0">
                <a:latin typeface="Times New Roman" panose="02020603050405020304"/>
                <a:cs typeface="Times New Roman" panose="02020603050405020304"/>
                <a:sym typeface="+mn-ea"/>
              </a:rPr>
              <a:t>135 = 3 * 36 + 27</a:t>
            </a:r>
            <a:endParaRPr lang="en-US" sz="20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812800" lvl="2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000" spc="-5" dirty="0">
                <a:latin typeface="Times New Roman" panose="02020603050405020304"/>
                <a:cs typeface="Times New Roman" panose="02020603050405020304"/>
                <a:sym typeface="+mn-ea"/>
              </a:rPr>
              <a:t>36   = 1 * 27 + 9</a:t>
            </a:r>
            <a:endParaRPr lang="en-US" sz="20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812800" lvl="2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000" spc="-5" dirty="0">
                <a:latin typeface="Times New Roman" panose="02020603050405020304"/>
                <a:cs typeface="Times New Roman" panose="02020603050405020304"/>
                <a:sym typeface="+mn-ea"/>
              </a:rPr>
              <a:t>27   = 3 * 9 + 0 </a:t>
            </a:r>
            <a:endParaRPr lang="en-US" sz="2000" spc="-5" dirty="0">
              <a:latin typeface="Times New Roman" panose="02020603050405020304"/>
              <a:cs typeface="Times New Roman" panose="02020603050405020304"/>
              <a:sym typeface="+mn-e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580" y="838580"/>
            <a:ext cx="8229600" cy="0"/>
          </a:xfrm>
          <a:custGeom>
            <a:avLst/>
            <a:gdLst/>
            <a:ahLst/>
            <a:cxnLst/>
            <a:rect l="l" t="t" r="r" b="b"/>
            <a:pathLst>
              <a:path w="8229600">
                <a:moveTo>
                  <a:pt x="0" y="0"/>
                </a:moveTo>
                <a:lnTo>
                  <a:pt x="8229600" y="0"/>
                </a:lnTo>
              </a:path>
            </a:pathLst>
          </a:custGeom>
          <a:ln w="19050">
            <a:solidFill>
              <a:srgbClr val="0064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58470" y="90170"/>
            <a:ext cx="8229600" cy="6889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fr-FR" u="none">
                <a:sym typeface="+mn-ea"/>
              </a:rPr>
              <a:t>Extended Euclidean algorithm</a:t>
            </a:r>
            <a:endParaRPr lang="en-US" altLang="fr-FR" u="none">
              <a:sym typeface="+mn-e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065"/>
              </a:lnSpc>
            </a:pPr>
            <a:fld id="{81D60167-4931-47E6-BA6A-407CBD079E47}" type="slidenum">
              <a:rPr dirty="0"/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421640" y="784860"/>
            <a:ext cx="8228965" cy="2407285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 marL="355600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endParaRPr sz="24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355600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spc="-5" dirty="0">
                <a:latin typeface="Times New Roman" panose="02020603050405020304"/>
                <a:cs typeface="Times New Roman" panose="02020603050405020304"/>
                <a:sym typeface="+mn-ea"/>
              </a:rPr>
              <a:t>Theorem: g</a:t>
            </a:r>
            <a:r>
              <a:rPr sz="2400" spc="-5" dirty="0">
                <a:latin typeface="Times New Roman" panose="02020603050405020304"/>
                <a:cs typeface="Times New Roman" panose="02020603050405020304"/>
                <a:sym typeface="+mn-ea"/>
              </a:rPr>
              <a:t>iven nonzero a and b, there exist x and y such that</a:t>
            </a:r>
            <a:endParaRPr sz="24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812800" lvl="1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sz="2000" spc="-5" dirty="0">
                <a:latin typeface="Times New Roman" panose="02020603050405020304"/>
                <a:cs typeface="Times New Roman" panose="02020603050405020304"/>
                <a:sym typeface="+mn-ea"/>
              </a:rPr>
              <a:t>ax + by = gcd(a, b)</a:t>
            </a:r>
            <a:endParaRPr sz="20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812800" lvl="1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000" dirty="0">
                <a:latin typeface="Times New Roman" panose="02020603050405020304"/>
                <a:cs typeface="Times New Roman" panose="02020603050405020304"/>
                <a:sym typeface="+mn-ea"/>
              </a:rPr>
              <a:t>Linear Diophantine equation in two variables</a:t>
            </a:r>
            <a:endParaRPr sz="20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355600" lvl="1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endParaRPr sz="24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355600" lvl="1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spc="-5" dirty="0">
                <a:latin typeface="Times New Roman" panose="02020603050405020304"/>
                <a:cs typeface="Times New Roman" panose="02020603050405020304"/>
                <a:sym typeface="+mn-ea"/>
              </a:rPr>
              <a:t>Proof: extended </a:t>
            </a:r>
            <a:r>
              <a:rPr sz="2400" spc="-5" dirty="0">
                <a:latin typeface="Times New Roman" panose="02020603050405020304"/>
                <a:cs typeface="Times New Roman" panose="02020603050405020304"/>
                <a:sym typeface="+mn-ea"/>
              </a:rPr>
              <a:t>Euclidean algorithm </a:t>
            </a:r>
            <a:r>
              <a:rPr lang="en-US" sz="2400" spc="-5" dirty="0">
                <a:latin typeface="Times New Roman" panose="02020603050405020304"/>
                <a:cs typeface="Times New Roman" panose="02020603050405020304"/>
                <a:sym typeface="+mn-ea"/>
              </a:rPr>
              <a:t>(576,135)</a:t>
            </a:r>
            <a:endParaRPr lang="en-US" sz="2400" spc="-5" dirty="0">
              <a:latin typeface="Times New Roman" panose="02020603050405020304"/>
              <a:cs typeface="Times New Roman" panose="02020603050405020304"/>
              <a:sym typeface="+mn-ea"/>
            </a:endParaRPr>
          </a:p>
        </p:txBody>
      </p:sp>
      <p:graphicFrame>
        <p:nvGraphicFramePr>
          <p:cNvPr id="6" name="对象 5"/>
          <p:cNvGraphicFramePr/>
          <p:nvPr/>
        </p:nvGraphicFramePr>
        <p:xfrm>
          <a:off x="1344295" y="3299460"/>
          <a:ext cx="6205220" cy="26117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" name="" r:id="rId1" imgW="6200775" imgH="2609850" progId="Paint.Picture">
                  <p:embed/>
                </p:oleObj>
              </mc:Choice>
              <mc:Fallback>
                <p:oleObj name="" r:id="rId1" imgW="6200775" imgH="2609850" progId="Paint.Picture">
                  <p:embed/>
                  <p:pic>
                    <p:nvPicPr>
                      <p:cNvPr id="0" name="图片 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344295" y="3299460"/>
                        <a:ext cx="6205220" cy="26117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580" y="838580"/>
            <a:ext cx="8229600" cy="0"/>
          </a:xfrm>
          <a:custGeom>
            <a:avLst/>
            <a:gdLst/>
            <a:ahLst/>
            <a:cxnLst/>
            <a:rect l="l" t="t" r="r" b="b"/>
            <a:pathLst>
              <a:path w="8229600">
                <a:moveTo>
                  <a:pt x="0" y="0"/>
                </a:moveTo>
                <a:lnTo>
                  <a:pt x="8229600" y="0"/>
                </a:lnTo>
              </a:path>
            </a:pathLst>
          </a:custGeom>
          <a:ln w="19050">
            <a:solidFill>
              <a:srgbClr val="0064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58470" y="90170"/>
            <a:ext cx="8229600" cy="6889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fr-FR" u="none">
                <a:sym typeface="+mn-ea"/>
              </a:rPr>
              <a:t>Division mod n</a:t>
            </a:r>
            <a:endParaRPr lang="en-US" altLang="fr-FR" u="none">
              <a:sym typeface="+mn-e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065"/>
              </a:lnSpc>
            </a:pPr>
            <a:fld id="{81D60167-4931-47E6-BA6A-407CBD079E47}" type="slidenum">
              <a:rPr dirty="0"/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421640" y="784860"/>
            <a:ext cx="8228965" cy="4692015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 marL="355600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endParaRPr sz="24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355600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spc="-5" dirty="0">
                <a:latin typeface="Times New Roman" panose="02020603050405020304"/>
                <a:cs typeface="Times New Roman" panose="02020603050405020304"/>
                <a:sym typeface="+mn-ea"/>
              </a:rPr>
              <a:t>Corollary</a:t>
            </a:r>
            <a:r>
              <a:rPr sz="2400" spc="-5" dirty="0">
                <a:latin typeface="Times New Roman" panose="02020603050405020304"/>
                <a:cs typeface="Times New Roman" panose="02020603050405020304"/>
                <a:sym typeface="+mn-ea"/>
              </a:rPr>
              <a:t>: </a:t>
            </a:r>
            <a:r>
              <a:rPr lang="en-US" sz="2400" spc="-5" dirty="0">
                <a:latin typeface="Times New Roman" panose="02020603050405020304"/>
                <a:cs typeface="Times New Roman" panose="02020603050405020304"/>
                <a:sym typeface="+mn-ea"/>
              </a:rPr>
              <a:t>i</a:t>
            </a:r>
            <a:r>
              <a:rPr sz="2400" spc="-5" dirty="0">
                <a:latin typeface="Times New Roman" panose="02020603050405020304"/>
                <a:cs typeface="Times New Roman" panose="02020603050405020304"/>
                <a:sym typeface="+mn-ea"/>
              </a:rPr>
              <a:t>f gcd(a, n) = 1</a:t>
            </a:r>
            <a:r>
              <a:rPr lang="en-US" sz="2400" spc="-5" dirty="0">
                <a:latin typeface="Times New Roman" panose="02020603050405020304"/>
                <a:cs typeface="Times New Roman" panose="02020603050405020304"/>
                <a:sym typeface="+mn-ea"/>
              </a:rPr>
              <a:t>,</a:t>
            </a:r>
            <a:r>
              <a:rPr sz="2400" spc="-5" dirty="0">
                <a:latin typeface="Times New Roman" panose="02020603050405020304"/>
                <a:cs typeface="Times New Roman" panose="02020603050405020304"/>
                <a:sym typeface="+mn-ea"/>
              </a:rPr>
              <a:t> </a:t>
            </a:r>
            <a:r>
              <a:rPr lang="en-US" sz="2400" spc="-5" dirty="0">
                <a:latin typeface="Times New Roman" panose="02020603050405020304"/>
                <a:cs typeface="Times New Roman" panose="02020603050405020304"/>
                <a:sym typeface="+mn-ea"/>
              </a:rPr>
              <a:t>then </a:t>
            </a:r>
            <a:r>
              <a:rPr sz="2400" spc="-5" dirty="0">
                <a:latin typeface="Times New Roman" panose="02020603050405020304"/>
                <a:cs typeface="Times New Roman" panose="02020603050405020304"/>
                <a:sym typeface="+mn-ea"/>
              </a:rPr>
              <a:t>there exists x </a:t>
            </a:r>
            <a:endParaRPr sz="24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812800" lvl="1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sz="2000" spc="-5" dirty="0">
                <a:latin typeface="Times New Roman" panose="02020603050405020304"/>
                <a:cs typeface="Times New Roman" panose="02020603050405020304"/>
                <a:sym typeface="+mn-ea"/>
              </a:rPr>
              <a:t>such that ax = 1 mod n</a:t>
            </a:r>
            <a:endParaRPr sz="20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0" lvl="2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endParaRPr lang="en-US" sz="24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0" lvl="2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spc="-5" dirty="0">
                <a:latin typeface="Times New Roman" panose="02020603050405020304"/>
                <a:cs typeface="Times New Roman" panose="02020603050405020304"/>
                <a:sym typeface="+mn-ea"/>
              </a:rPr>
              <a:t>x=1/a mod n: division mod n </a:t>
            </a:r>
            <a:endParaRPr lang="en-US" sz="24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lvl="2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000" spc="-5" dirty="0">
                <a:latin typeface="Times New Roman" panose="02020603050405020304"/>
                <a:cs typeface="Times New Roman" panose="02020603050405020304"/>
                <a:sym typeface="+mn-ea"/>
              </a:rPr>
              <a:t>Possible if </a:t>
            </a:r>
            <a:r>
              <a:rPr sz="2000" spc="-5" dirty="0">
                <a:latin typeface="Times New Roman" panose="02020603050405020304"/>
                <a:cs typeface="Times New Roman" panose="02020603050405020304"/>
                <a:sym typeface="+mn-ea"/>
              </a:rPr>
              <a:t>gcd(a, n) = 1</a:t>
            </a:r>
            <a:endParaRPr sz="20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457200" lvl="3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endParaRPr sz="24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355600" lvl="1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spc="-5" dirty="0">
                <a:latin typeface="Times New Roman" panose="02020603050405020304"/>
                <a:cs typeface="Times New Roman" panose="02020603050405020304"/>
                <a:sym typeface="+mn-ea"/>
              </a:rPr>
              <a:t>Proof</a:t>
            </a:r>
            <a:endParaRPr lang="en-US" sz="24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812800" lvl="2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000" spc="-5" dirty="0">
                <a:latin typeface="Times New Roman" panose="02020603050405020304"/>
                <a:cs typeface="Times New Roman" panose="02020603050405020304"/>
                <a:sym typeface="+mn-ea"/>
              </a:rPr>
              <a:t>For any a, b, there exists x, y </a:t>
            </a:r>
            <a:endParaRPr lang="en-US" sz="20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1270000" lvl="3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sz="2000" spc="-5" dirty="0">
                <a:latin typeface="Times New Roman" panose="02020603050405020304"/>
                <a:cs typeface="Times New Roman" panose="02020603050405020304"/>
                <a:sym typeface="+mn-ea"/>
              </a:rPr>
              <a:t>ax + by = gcd(a, b)</a:t>
            </a:r>
            <a:r>
              <a:rPr lang="en-US" sz="2000" spc="-5" dirty="0">
                <a:latin typeface="Times New Roman" panose="02020603050405020304"/>
                <a:cs typeface="Times New Roman" panose="02020603050405020304"/>
                <a:sym typeface="+mn-ea"/>
              </a:rPr>
              <a:t> </a:t>
            </a:r>
            <a:endParaRPr lang="en-US" sz="20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812800" lvl="2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000" spc="-5" dirty="0">
                <a:latin typeface="Times New Roman" panose="02020603050405020304"/>
                <a:cs typeface="Times New Roman" panose="02020603050405020304"/>
                <a:sym typeface="+mn-ea"/>
              </a:rPr>
              <a:t>Let b=n: ax+bn=1</a:t>
            </a:r>
            <a:endParaRPr lang="en-US" sz="20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1270000" lvl="3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sz="2000" spc="-5" dirty="0">
                <a:latin typeface="Times New Roman" panose="02020603050405020304"/>
                <a:cs typeface="Times New Roman" panose="02020603050405020304"/>
                <a:sym typeface="+mn-ea"/>
              </a:rPr>
              <a:t>ax = 1 mod n</a:t>
            </a:r>
            <a:endParaRPr lang="en-US" sz="2000" spc="-5" dirty="0">
              <a:latin typeface="Times New Roman" panose="02020603050405020304"/>
              <a:cs typeface="Times New Roman" panose="02020603050405020304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580" y="838580"/>
            <a:ext cx="8229600" cy="0"/>
          </a:xfrm>
          <a:custGeom>
            <a:avLst/>
            <a:gdLst/>
            <a:ahLst/>
            <a:cxnLst/>
            <a:rect l="l" t="t" r="r" b="b"/>
            <a:pathLst>
              <a:path w="8229600">
                <a:moveTo>
                  <a:pt x="0" y="0"/>
                </a:moveTo>
                <a:lnTo>
                  <a:pt x="8229600" y="0"/>
                </a:lnTo>
              </a:path>
            </a:pathLst>
          </a:custGeom>
          <a:ln w="19050">
            <a:solidFill>
              <a:srgbClr val="0064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58470" y="90170"/>
            <a:ext cx="8229600" cy="6889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fr-FR" u="none">
                <a:sym typeface="+mn-ea"/>
              </a:rPr>
              <a:t>Division mod n: example</a:t>
            </a:r>
            <a:endParaRPr lang="en-US" altLang="fr-FR" u="none">
              <a:sym typeface="+mn-e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065"/>
              </a:lnSpc>
            </a:pPr>
            <a:fld id="{81D60167-4931-47E6-BA6A-407CBD079E47}" type="slidenum">
              <a:rPr dirty="0"/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421640" y="784860"/>
            <a:ext cx="8228965" cy="5412740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 marL="355600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endParaRPr sz="24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355600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spc="-5" dirty="0">
                <a:latin typeface="Times New Roman" panose="02020603050405020304"/>
                <a:cs typeface="Times New Roman" panose="02020603050405020304"/>
                <a:sym typeface="+mn-ea"/>
              </a:rPr>
              <a:t>Solve </a:t>
            </a:r>
            <a:r>
              <a:rPr sz="2400" spc="-5" dirty="0">
                <a:latin typeface="Times New Roman" panose="02020603050405020304"/>
                <a:cs typeface="Times New Roman" panose="02020603050405020304"/>
                <a:sym typeface="+mn-ea"/>
              </a:rPr>
              <a:t>5x = −4 mod 11</a:t>
            </a:r>
            <a:endParaRPr sz="24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812800" lvl="1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spc="-5" dirty="0">
                <a:latin typeface="Times New Roman" panose="02020603050405020304"/>
                <a:cs typeface="Times New Roman" panose="02020603050405020304"/>
                <a:sym typeface="+mn-ea"/>
              </a:rPr>
              <a:t>P</a:t>
            </a:r>
            <a:r>
              <a:rPr sz="2400" spc="-5" dirty="0">
                <a:latin typeface="Times New Roman" panose="02020603050405020304"/>
                <a:cs typeface="Times New Roman" panose="02020603050405020304"/>
                <a:sym typeface="+mn-ea"/>
              </a:rPr>
              <a:t>ossible</a:t>
            </a:r>
            <a:r>
              <a:rPr lang="en-US" sz="2400" spc="-5" dirty="0">
                <a:latin typeface="Times New Roman" panose="02020603050405020304"/>
                <a:cs typeface="Times New Roman" panose="02020603050405020304"/>
                <a:sym typeface="+mn-ea"/>
              </a:rPr>
              <a:t>: </a:t>
            </a:r>
            <a:r>
              <a:rPr sz="2400" spc="-5" dirty="0">
                <a:latin typeface="Times New Roman" panose="02020603050405020304"/>
                <a:cs typeface="Times New Roman" panose="02020603050405020304"/>
                <a:sym typeface="+mn-ea"/>
              </a:rPr>
              <a:t>gcd(5, 11) = 1</a:t>
            </a:r>
            <a:endParaRPr sz="24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355600" lvl="1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endParaRPr sz="24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355600" lvl="1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spc="-5" dirty="0">
                <a:latin typeface="Times New Roman" panose="02020603050405020304"/>
                <a:cs typeface="Times New Roman" panose="02020603050405020304"/>
                <a:sym typeface="+mn-ea"/>
              </a:rPr>
              <a:t>Run extended Euclead algorithm</a:t>
            </a:r>
            <a:endParaRPr lang="en-US" sz="24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812800" lvl="2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000" spc="-5" dirty="0">
                <a:latin typeface="Times New Roman" panose="02020603050405020304"/>
                <a:cs typeface="Times New Roman" panose="02020603050405020304"/>
                <a:sym typeface="+mn-ea"/>
              </a:rPr>
              <a:t>−2*5 + 1*11 = 1  implies −2 = 1/5 mod 11</a:t>
            </a:r>
            <a:endParaRPr lang="en-US" sz="20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812800" lvl="2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endParaRPr lang="en-US" sz="20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812800" lvl="2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sz="2000" spc="-5" dirty="0">
                <a:latin typeface="Times New Roman" panose="02020603050405020304"/>
                <a:cs typeface="Times New Roman" panose="02020603050405020304"/>
                <a:sym typeface="+mn-ea"/>
              </a:rPr>
              <a:t>5x = −4 mod 11</a:t>
            </a:r>
            <a:endParaRPr sz="20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812800" lvl="2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000" spc="-5" dirty="0">
                <a:latin typeface="Times New Roman" panose="02020603050405020304"/>
                <a:cs typeface="Times New Roman" panose="02020603050405020304"/>
                <a:sym typeface="+mn-ea"/>
              </a:rPr>
              <a:t>-2*(5x)=8 mod 11</a:t>
            </a:r>
            <a:endParaRPr lang="en-US" sz="20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812800" lvl="2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000" spc="-5" dirty="0">
                <a:latin typeface="Times New Roman" panose="02020603050405020304"/>
                <a:cs typeface="Times New Roman" panose="02020603050405020304"/>
                <a:sym typeface="+mn-ea"/>
              </a:rPr>
              <a:t>-11x+x=8 mod 11</a:t>
            </a:r>
            <a:endParaRPr lang="en-US" sz="20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812800" lvl="2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000" spc="-5" dirty="0">
                <a:latin typeface="Times New Roman" panose="02020603050405020304"/>
                <a:cs typeface="Times New Roman" panose="02020603050405020304"/>
                <a:sym typeface="+mn-ea"/>
              </a:rPr>
              <a:t>x=8 mod 11</a:t>
            </a:r>
            <a:endParaRPr lang="en-US" sz="20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812800" lvl="2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endParaRPr lang="en-US" sz="20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355600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spc="-5" dirty="0">
                <a:latin typeface="Times New Roman" panose="02020603050405020304"/>
                <a:cs typeface="Times New Roman" panose="02020603050405020304"/>
                <a:sym typeface="+mn-ea"/>
              </a:rPr>
              <a:t>Counterexample: solve </a:t>
            </a:r>
            <a:r>
              <a:rPr sz="2400" spc="-5" dirty="0">
                <a:latin typeface="Times New Roman" panose="02020603050405020304"/>
                <a:cs typeface="Times New Roman" panose="02020603050405020304"/>
                <a:sym typeface="+mn-ea"/>
              </a:rPr>
              <a:t>5x = −4 mod 1</a:t>
            </a:r>
            <a:r>
              <a:rPr lang="en-US" sz="2400" spc="-5" dirty="0">
                <a:latin typeface="Times New Roman" panose="02020603050405020304"/>
                <a:cs typeface="Times New Roman" panose="02020603050405020304"/>
                <a:sym typeface="+mn-ea"/>
              </a:rPr>
              <a:t>0</a:t>
            </a:r>
            <a:endParaRPr sz="24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812800" lvl="1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000" spc="-5" dirty="0">
                <a:latin typeface="Times New Roman" panose="02020603050405020304"/>
                <a:cs typeface="Times New Roman" panose="02020603050405020304"/>
                <a:sym typeface="+mn-ea"/>
              </a:rPr>
              <a:t>Imp</a:t>
            </a:r>
            <a:r>
              <a:rPr sz="2000" spc="-5" dirty="0">
                <a:latin typeface="Times New Roman" panose="02020603050405020304"/>
                <a:cs typeface="Times New Roman" panose="02020603050405020304"/>
                <a:sym typeface="+mn-ea"/>
              </a:rPr>
              <a:t>ossible</a:t>
            </a:r>
            <a:r>
              <a:rPr lang="en-US" sz="2000" spc="-5" dirty="0">
                <a:latin typeface="Times New Roman" panose="02020603050405020304"/>
                <a:cs typeface="Times New Roman" panose="02020603050405020304"/>
                <a:sym typeface="+mn-ea"/>
              </a:rPr>
              <a:t>: </a:t>
            </a:r>
            <a:r>
              <a:rPr sz="2000" spc="-5" dirty="0">
                <a:latin typeface="Times New Roman" panose="02020603050405020304"/>
                <a:cs typeface="Times New Roman" panose="02020603050405020304"/>
                <a:sym typeface="+mn-ea"/>
              </a:rPr>
              <a:t>gcd(5, 1</a:t>
            </a:r>
            <a:r>
              <a:rPr lang="en-US" sz="2000" spc="-5" dirty="0">
                <a:latin typeface="Times New Roman" panose="02020603050405020304"/>
                <a:cs typeface="Times New Roman" panose="02020603050405020304"/>
                <a:sym typeface="+mn-ea"/>
              </a:rPr>
              <a:t>0</a:t>
            </a:r>
            <a:r>
              <a:rPr sz="2000" spc="-5" dirty="0">
                <a:latin typeface="Times New Roman" panose="02020603050405020304"/>
                <a:cs typeface="Times New Roman" panose="02020603050405020304"/>
                <a:sym typeface="+mn-ea"/>
              </a:rPr>
              <a:t>) = </a:t>
            </a:r>
            <a:r>
              <a:rPr lang="en-US" sz="2000" spc="-5" dirty="0">
                <a:latin typeface="Times New Roman" panose="02020603050405020304"/>
                <a:cs typeface="Times New Roman" panose="02020603050405020304"/>
                <a:sym typeface="+mn-ea"/>
              </a:rPr>
              <a:t>5</a:t>
            </a:r>
            <a:endParaRPr lang="en-US" sz="2000" spc="-5" dirty="0">
              <a:latin typeface="Times New Roman" panose="02020603050405020304"/>
              <a:cs typeface="Times New Roman" panose="02020603050405020304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580" y="838580"/>
            <a:ext cx="8229600" cy="0"/>
          </a:xfrm>
          <a:custGeom>
            <a:avLst/>
            <a:gdLst/>
            <a:ahLst/>
            <a:cxnLst/>
            <a:rect l="l" t="t" r="r" b="b"/>
            <a:pathLst>
              <a:path w="8229600">
                <a:moveTo>
                  <a:pt x="0" y="0"/>
                </a:moveTo>
                <a:lnTo>
                  <a:pt x="8229600" y="0"/>
                </a:lnTo>
              </a:path>
            </a:pathLst>
          </a:custGeom>
          <a:ln w="19050">
            <a:solidFill>
              <a:srgbClr val="0064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58470" y="90170"/>
            <a:ext cx="8229600" cy="6889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fr-FR" u="none">
                <a:sym typeface="+mn-ea"/>
              </a:rPr>
              <a:t>Fermat's little theorem</a:t>
            </a:r>
            <a:endParaRPr lang="en-US" altLang="fr-FR" u="none">
              <a:sym typeface="+mn-e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065"/>
              </a:lnSpc>
            </a:pPr>
            <a:fld id="{81D60167-4931-47E6-BA6A-407CBD079E47}" type="slidenum">
              <a:rPr dirty="0"/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421640" y="937260"/>
            <a:ext cx="8266430" cy="2345690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 marL="355600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spc="-5" dirty="0">
                <a:latin typeface="Times New Roman" panose="02020603050405020304"/>
                <a:cs typeface="Times New Roman" panose="02020603050405020304"/>
                <a:sym typeface="+mn-ea"/>
              </a:rPr>
              <a:t>Given a prime</a:t>
            </a:r>
            <a:r>
              <a:rPr sz="2400" spc="-5" dirty="0">
                <a:latin typeface="Times New Roman" panose="02020603050405020304"/>
                <a:cs typeface="Times New Roman" panose="02020603050405020304"/>
                <a:sym typeface="+mn-ea"/>
              </a:rPr>
              <a:t> p</a:t>
            </a:r>
            <a:r>
              <a:rPr lang="en-US" sz="2400" spc="-5" dirty="0">
                <a:latin typeface="Times New Roman" panose="02020603050405020304"/>
                <a:cs typeface="Times New Roman" panose="02020603050405020304"/>
                <a:sym typeface="+mn-ea"/>
              </a:rPr>
              <a:t>,</a:t>
            </a:r>
            <a:r>
              <a:rPr sz="2400" spc="-5" dirty="0">
                <a:latin typeface="Times New Roman" panose="02020603050405020304"/>
                <a:cs typeface="Times New Roman" panose="02020603050405020304"/>
                <a:sym typeface="+mn-ea"/>
              </a:rPr>
              <a:t> </a:t>
            </a:r>
            <a:r>
              <a:rPr lang="en-US" sz="2400" spc="-5" dirty="0">
                <a:latin typeface="Times New Roman" panose="02020603050405020304"/>
                <a:cs typeface="Times New Roman" panose="02020603050405020304"/>
                <a:sym typeface="+mn-ea"/>
              </a:rPr>
              <a:t>an integer</a:t>
            </a:r>
            <a:r>
              <a:rPr sz="2400" spc="-5" dirty="0">
                <a:latin typeface="Times New Roman" panose="02020603050405020304"/>
                <a:cs typeface="Times New Roman" panose="02020603050405020304"/>
                <a:sym typeface="+mn-ea"/>
              </a:rPr>
              <a:t> </a:t>
            </a:r>
            <a:r>
              <a:rPr lang="en-US" sz="2400" spc="-5" dirty="0">
                <a:latin typeface="Times New Roman" panose="02020603050405020304"/>
                <a:cs typeface="Times New Roman" panose="02020603050405020304"/>
                <a:sym typeface="+mn-ea"/>
              </a:rPr>
              <a:t>a </a:t>
            </a:r>
            <a:r>
              <a:rPr sz="2400" spc="-5" dirty="0">
                <a:latin typeface="Times New Roman" panose="02020603050405020304"/>
                <a:cs typeface="Times New Roman" panose="02020603050405020304"/>
                <a:sym typeface="+mn-ea"/>
              </a:rPr>
              <a:t>non divisible </a:t>
            </a:r>
            <a:r>
              <a:rPr lang="en-US" sz="2400" spc="-5" dirty="0">
                <a:latin typeface="Times New Roman" panose="02020603050405020304"/>
                <a:cs typeface="Times New Roman" panose="02020603050405020304"/>
                <a:sym typeface="+mn-ea"/>
              </a:rPr>
              <a:t>by</a:t>
            </a:r>
            <a:r>
              <a:rPr sz="2400" spc="-5" dirty="0">
                <a:latin typeface="Times New Roman" panose="02020603050405020304"/>
                <a:cs typeface="Times New Roman" panose="02020603050405020304"/>
                <a:sym typeface="+mn-ea"/>
              </a:rPr>
              <a:t> p</a:t>
            </a:r>
            <a:r>
              <a:rPr lang="en-US" sz="2400" spc="-5" dirty="0">
                <a:latin typeface="Times New Roman" panose="02020603050405020304"/>
                <a:cs typeface="Times New Roman" panose="02020603050405020304"/>
                <a:sym typeface="+mn-ea"/>
              </a:rPr>
              <a:t>, we have</a:t>
            </a:r>
            <a:endParaRPr sz="2400" spc="-5" dirty="0">
              <a:latin typeface="Times New Roman" panose="02020603050405020304"/>
              <a:cs typeface="Times New Roman" panose="02020603050405020304"/>
            </a:endParaRPr>
          </a:p>
          <a:p>
            <a:pPr marL="812800" lvl="2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sz="2000" spc="-5" dirty="0">
                <a:latin typeface="Times New Roman" panose="02020603050405020304"/>
                <a:cs typeface="Times New Roman" panose="02020603050405020304"/>
                <a:sym typeface="+mn-ea"/>
              </a:rPr>
              <a:t>a</a:t>
            </a:r>
            <a:r>
              <a:rPr sz="2000" spc="-10" baseline="30000" dirty="0">
                <a:solidFill>
                  <a:schemeClr val="tx1"/>
                </a:solidFill>
                <a:uFillTx/>
                <a:latin typeface="Times New Roman" panose="02020603050405020304"/>
                <a:cs typeface="Times New Roman" panose="02020603050405020304"/>
                <a:sym typeface="+mn-ea"/>
              </a:rPr>
              <a:t>p-1</a:t>
            </a:r>
            <a:r>
              <a:rPr sz="2000" spc="-5" dirty="0">
                <a:latin typeface="Times New Roman" panose="02020603050405020304"/>
                <a:cs typeface="Times New Roman" panose="02020603050405020304"/>
                <a:sym typeface="+mn-ea"/>
              </a:rPr>
              <a:t> mod p = 1</a:t>
            </a:r>
            <a:endParaRPr sz="20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812800" lvl="2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000" spc="-5" dirty="0">
                <a:latin typeface="Times New Roman" panose="02020603050405020304"/>
                <a:cs typeface="Times New Roman" panose="02020603050405020304"/>
                <a:sym typeface="+mn-ea"/>
              </a:rPr>
              <a:t>Proof </a:t>
            </a:r>
            <a:endParaRPr lang="en-US" sz="20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1270000" lvl="3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000" spc="-5" dirty="0">
                <a:latin typeface="Times New Roman" panose="02020603050405020304"/>
                <a:cs typeface="Times New Roman" panose="02020603050405020304"/>
                <a:sym typeface="+mn-ea"/>
              </a:rPr>
              <a:t>a*i != a*j mod p, hence </a:t>
            </a:r>
            <a:r>
              <a:rPr sz="2000" spc="-5" dirty="0">
                <a:latin typeface="Times New Roman" panose="02020603050405020304"/>
                <a:cs typeface="Times New Roman" panose="02020603050405020304"/>
              </a:rPr>
              <a:t>(a</a:t>
            </a:r>
            <a:r>
              <a:rPr lang="en-US" sz="2000" spc="-5" dirty="0">
                <a:latin typeface="Times New Roman" panose="02020603050405020304"/>
                <a:cs typeface="Times New Roman" panose="02020603050405020304"/>
              </a:rPr>
              <a:t>*</a:t>
            </a:r>
            <a:r>
              <a:rPr sz="2000" spc="-5" dirty="0">
                <a:latin typeface="Times New Roman" panose="02020603050405020304"/>
                <a:cs typeface="Times New Roman" panose="02020603050405020304"/>
              </a:rPr>
              <a:t>1)(a</a:t>
            </a:r>
            <a:r>
              <a:rPr lang="en-US" sz="2000" spc="-5" dirty="0">
                <a:latin typeface="Times New Roman" panose="02020603050405020304"/>
                <a:cs typeface="Times New Roman" panose="02020603050405020304"/>
              </a:rPr>
              <a:t>*</a:t>
            </a:r>
            <a:r>
              <a:rPr sz="2000" spc="-5" dirty="0">
                <a:latin typeface="Times New Roman" panose="02020603050405020304"/>
                <a:cs typeface="Times New Roman" panose="02020603050405020304"/>
              </a:rPr>
              <a:t>2)...(a</a:t>
            </a:r>
            <a:r>
              <a:rPr lang="en-US" sz="2000" spc="-5" dirty="0">
                <a:latin typeface="Times New Roman" panose="02020603050405020304"/>
                <a:cs typeface="Times New Roman" panose="02020603050405020304"/>
              </a:rPr>
              <a:t>*</a:t>
            </a:r>
            <a:r>
              <a:rPr sz="2000" spc="-5" dirty="0">
                <a:latin typeface="Times New Roman" panose="02020603050405020304"/>
                <a:cs typeface="Times New Roman" panose="02020603050405020304"/>
              </a:rPr>
              <a:t>(p − 1)) = (p − 1)</a:t>
            </a:r>
            <a:r>
              <a:rPr lang="en-US" sz="2000" spc="-5" dirty="0">
                <a:latin typeface="Times New Roman" panose="02020603050405020304"/>
                <a:cs typeface="Times New Roman" panose="02020603050405020304"/>
              </a:rPr>
              <a:t>!</a:t>
            </a:r>
            <a:r>
              <a:rPr sz="2000" spc="-5" dirty="0">
                <a:latin typeface="Times New Roman" panose="02020603050405020304"/>
                <a:cs typeface="Times New Roman" panose="02020603050405020304"/>
              </a:rPr>
              <a:t> mod p</a:t>
            </a:r>
            <a:endParaRPr sz="2400" spc="-5" dirty="0">
              <a:latin typeface="Times New Roman" panose="02020603050405020304"/>
              <a:cs typeface="Times New Roman" panose="02020603050405020304"/>
            </a:endParaRPr>
          </a:p>
          <a:p>
            <a:pPr marL="355600" lvl="1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endParaRPr sz="24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355600" lvl="1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sz="2400" spc="-5" dirty="0">
                <a:latin typeface="Times New Roman" panose="02020603050405020304"/>
                <a:cs typeface="Times New Roman" panose="02020603050405020304"/>
                <a:sym typeface="+mn-ea"/>
              </a:rPr>
              <a:t>Exemple: p=3, a=2, 2</a:t>
            </a:r>
            <a:r>
              <a:rPr sz="2400" spc="-10" baseline="30000" dirty="0">
                <a:solidFill>
                  <a:schemeClr val="tx1"/>
                </a:solidFill>
                <a:uFillTx/>
                <a:latin typeface="Times New Roman" panose="02020603050405020304"/>
                <a:cs typeface="Times New Roman" panose="02020603050405020304"/>
                <a:sym typeface="+mn-ea"/>
              </a:rPr>
              <a:t>3-1</a:t>
            </a:r>
            <a:r>
              <a:rPr sz="2400" spc="-5" dirty="0">
                <a:latin typeface="Times New Roman" panose="02020603050405020304"/>
                <a:cs typeface="Times New Roman" panose="02020603050405020304"/>
                <a:sym typeface="+mn-ea"/>
              </a:rPr>
              <a:t> mod 3 = 1</a:t>
            </a:r>
            <a:endParaRPr lang="en-US" sz="2000" spc="-5" dirty="0">
              <a:latin typeface="Times New Roman" panose="02020603050405020304"/>
              <a:cs typeface="Times New Roman" panose="02020603050405020304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580" y="838580"/>
            <a:ext cx="8229600" cy="0"/>
          </a:xfrm>
          <a:custGeom>
            <a:avLst/>
            <a:gdLst/>
            <a:ahLst/>
            <a:cxnLst/>
            <a:rect l="l" t="t" r="r" b="b"/>
            <a:pathLst>
              <a:path w="8229600">
                <a:moveTo>
                  <a:pt x="0" y="0"/>
                </a:moveTo>
                <a:lnTo>
                  <a:pt x="8229600" y="0"/>
                </a:lnTo>
              </a:path>
            </a:pathLst>
          </a:custGeom>
          <a:ln w="19050">
            <a:solidFill>
              <a:srgbClr val="0064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58470" y="90170"/>
            <a:ext cx="8229600" cy="6889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fr-FR" u="none">
                <a:sym typeface="+mn-ea"/>
              </a:rPr>
              <a:t>Euler’s totient function φ(n)</a:t>
            </a:r>
            <a:endParaRPr lang="en-US" altLang="fr-FR" u="none">
              <a:sym typeface="+mn-e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065"/>
              </a:lnSpc>
            </a:pPr>
            <a:fld id="{81D60167-4931-47E6-BA6A-407CBD079E47}" type="slidenum">
              <a:rPr dirty="0"/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421640" y="784860"/>
            <a:ext cx="8266430" cy="6072505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 marL="355600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sz="2400" spc="-5" dirty="0">
                <a:latin typeface="Times New Roman" panose="02020603050405020304"/>
                <a:cs typeface="Times New Roman" panose="02020603050405020304"/>
                <a:sym typeface="+mn-ea"/>
              </a:rPr>
              <a:t>φ(n) is the number of integers 1 ≤ x ≤ n such that gcd(x, n) = 1</a:t>
            </a:r>
            <a:endParaRPr sz="24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812800" lvl="2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sz="2000" spc="-5" dirty="0">
                <a:latin typeface="Times New Roman" panose="02020603050405020304"/>
                <a:cs typeface="Times New Roman" panose="02020603050405020304"/>
                <a:sym typeface="+mn-ea"/>
              </a:rPr>
              <a:t>φ(p) = p − 1 if p is prime</a:t>
            </a:r>
            <a:endParaRPr sz="20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812800" lvl="2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sz="2000" spc="-5" dirty="0">
                <a:latin typeface="Times New Roman" panose="02020603050405020304"/>
                <a:cs typeface="Times New Roman" panose="02020603050405020304"/>
                <a:sym typeface="+mn-ea"/>
              </a:rPr>
              <a:t>φ(pq) = (p − 1)(q − 1)</a:t>
            </a:r>
            <a:endParaRPr sz="20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812800" lvl="2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sz="2000" spc="-5" dirty="0">
                <a:latin typeface="Times New Roman" panose="02020603050405020304"/>
                <a:cs typeface="Times New Roman" panose="02020603050405020304"/>
                <a:sym typeface="+mn-ea"/>
              </a:rPr>
              <a:t>Exemple: </a:t>
            </a:r>
            <a:r>
              <a:rPr sz="2000" dirty="0">
                <a:latin typeface="Times New Roman" panose="02020603050405020304"/>
                <a:cs typeface="Times New Roman" panose="02020603050405020304"/>
                <a:sym typeface="+mn-ea"/>
              </a:rPr>
              <a:t>φ(10) = 4</a:t>
            </a:r>
            <a:endParaRPr sz="2000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355600" lvl="1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sz="2400" spc="-5" dirty="0">
                <a:latin typeface="Times New Roman" panose="02020603050405020304"/>
                <a:cs typeface="Times New Roman" panose="02020603050405020304"/>
                <a:sym typeface="+mn-ea"/>
              </a:rPr>
              <a:t>Euler’s theorem: </a:t>
            </a:r>
            <a:r>
              <a:rPr lang="en-US" sz="2400" spc="-5" dirty="0">
                <a:latin typeface="Times New Roman" panose="02020603050405020304"/>
                <a:cs typeface="Times New Roman" panose="02020603050405020304"/>
                <a:sym typeface="+mn-ea"/>
              </a:rPr>
              <a:t>i</a:t>
            </a:r>
            <a:r>
              <a:rPr sz="2400" spc="-5" dirty="0">
                <a:latin typeface="Times New Roman" panose="02020603050405020304"/>
                <a:cs typeface="Times New Roman" panose="02020603050405020304"/>
                <a:sym typeface="+mn-ea"/>
              </a:rPr>
              <a:t>f gcd(a, n) = 1, then a</a:t>
            </a:r>
            <a:r>
              <a:rPr sz="2400" spc="-10" baseline="30000" dirty="0">
                <a:solidFill>
                  <a:schemeClr val="tx1"/>
                </a:solidFill>
                <a:uFillTx/>
                <a:latin typeface="Times New Roman" panose="02020603050405020304"/>
                <a:cs typeface="Times New Roman" panose="02020603050405020304"/>
                <a:sym typeface="+mn-ea"/>
              </a:rPr>
              <a:t>φ(n)</a:t>
            </a:r>
            <a:r>
              <a:rPr sz="2400" spc="-5" dirty="0">
                <a:latin typeface="Times New Roman" panose="02020603050405020304"/>
                <a:cs typeface="Times New Roman" panose="02020603050405020304"/>
                <a:sym typeface="+mn-ea"/>
              </a:rPr>
              <a:t> = 1 mod n</a:t>
            </a:r>
            <a:endParaRPr sz="24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812800" lvl="2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000" spc="-5" dirty="0">
                <a:latin typeface="Times New Roman" panose="02020603050405020304"/>
                <a:cs typeface="Times New Roman" panose="02020603050405020304"/>
                <a:sym typeface="+mn-ea"/>
              </a:rPr>
              <a:t>Proof: for x</a:t>
            </a:r>
            <a:r>
              <a:rPr lang="en-US" sz="2000" spc="-10" baseline="-25000" dirty="0">
                <a:solidFill>
                  <a:schemeClr val="tx1"/>
                </a:solidFill>
                <a:uFillTx/>
                <a:latin typeface="Times New Roman" panose="02020603050405020304"/>
                <a:cs typeface="Times New Roman" panose="02020603050405020304"/>
                <a:sym typeface="+mn-ea"/>
              </a:rPr>
              <a:t>i</a:t>
            </a:r>
            <a:r>
              <a:rPr lang="en-US" sz="2000" spc="-5" dirty="0">
                <a:latin typeface="Times New Roman" panose="02020603050405020304"/>
                <a:cs typeface="Times New Roman" panose="02020603050405020304"/>
                <a:sym typeface="+mn-ea"/>
              </a:rPr>
              <a:t>, x</a:t>
            </a:r>
            <a:r>
              <a:rPr lang="en-US" sz="2000" spc="-10" baseline="-25000" dirty="0">
                <a:uFillTx/>
                <a:latin typeface="Times New Roman" panose="02020603050405020304"/>
                <a:cs typeface="Times New Roman" panose="02020603050405020304"/>
                <a:sym typeface="+mn-ea"/>
              </a:rPr>
              <a:t>j </a:t>
            </a:r>
            <a:r>
              <a:rPr lang="en-US" sz="2000" spc="-5" dirty="0">
                <a:latin typeface="Times New Roman" panose="02020603050405020304"/>
                <a:cs typeface="Times New Roman" panose="02020603050405020304"/>
                <a:sym typeface="+mn-ea"/>
              </a:rPr>
              <a:t>co-prime to n: a*x</a:t>
            </a:r>
            <a:r>
              <a:rPr lang="en-US" sz="2000" spc="-10" baseline="-25000" dirty="0">
                <a:uFillTx/>
                <a:latin typeface="Times New Roman" panose="02020603050405020304"/>
                <a:cs typeface="Times New Roman" panose="02020603050405020304"/>
                <a:sym typeface="+mn-ea"/>
              </a:rPr>
              <a:t>i</a:t>
            </a:r>
            <a:r>
              <a:rPr lang="en-US" sz="2000" spc="-5" dirty="0">
                <a:latin typeface="Times New Roman" panose="02020603050405020304"/>
                <a:cs typeface="Times New Roman" panose="02020603050405020304"/>
                <a:sym typeface="+mn-ea"/>
              </a:rPr>
              <a:t> != a*x</a:t>
            </a:r>
            <a:r>
              <a:rPr lang="en-US" sz="2000" spc="-10" baseline="-25000" dirty="0">
                <a:uFillTx/>
                <a:latin typeface="Times New Roman" panose="02020603050405020304"/>
                <a:cs typeface="Times New Roman" panose="02020603050405020304"/>
                <a:sym typeface="+mn-ea"/>
              </a:rPr>
              <a:t>j</a:t>
            </a:r>
            <a:r>
              <a:rPr lang="en-US" sz="2000" spc="-5" dirty="0">
                <a:latin typeface="Times New Roman" panose="02020603050405020304"/>
                <a:cs typeface="Times New Roman" panose="02020603050405020304"/>
                <a:sym typeface="+mn-ea"/>
              </a:rPr>
              <a:t> mod n, </a:t>
            </a:r>
            <a:endParaRPr lang="en-US" sz="20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812800" lvl="2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000" spc="-5" dirty="0">
                <a:latin typeface="Times New Roman" panose="02020603050405020304"/>
                <a:cs typeface="Times New Roman" panose="02020603050405020304"/>
                <a:sym typeface="+mn-ea"/>
              </a:rPr>
              <a:t>Hence </a:t>
            </a:r>
            <a:r>
              <a:rPr sz="2000" spc="-5" dirty="0">
                <a:latin typeface="Times New Roman" panose="02020603050405020304"/>
                <a:cs typeface="Times New Roman" panose="02020603050405020304"/>
                <a:sym typeface="+mn-ea"/>
              </a:rPr>
              <a:t>(a</a:t>
            </a:r>
            <a:r>
              <a:rPr lang="en-US" sz="2000" spc="-5" dirty="0">
                <a:latin typeface="Times New Roman" panose="02020603050405020304"/>
                <a:cs typeface="Times New Roman" panose="02020603050405020304"/>
                <a:sym typeface="+mn-ea"/>
              </a:rPr>
              <a:t>*</a:t>
            </a:r>
            <a:r>
              <a:rPr lang="en-US" sz="2000" spc="-5" dirty="0">
                <a:latin typeface="Times New Roman" panose="02020603050405020304"/>
                <a:cs typeface="Times New Roman" panose="02020603050405020304"/>
                <a:sym typeface="+mn-ea"/>
              </a:rPr>
              <a:t>x</a:t>
            </a:r>
            <a:r>
              <a:rPr lang="en-US" sz="2000" spc="-10" baseline="-25000" dirty="0">
                <a:uFillTx/>
                <a:latin typeface="Times New Roman" panose="02020603050405020304"/>
                <a:cs typeface="Times New Roman" panose="02020603050405020304"/>
                <a:sym typeface="+mn-ea"/>
              </a:rPr>
              <a:t>1</a:t>
            </a:r>
            <a:r>
              <a:rPr sz="2000" spc="-5" dirty="0">
                <a:latin typeface="Times New Roman" panose="02020603050405020304"/>
                <a:cs typeface="Times New Roman" panose="02020603050405020304"/>
                <a:sym typeface="+mn-ea"/>
              </a:rPr>
              <a:t>)(a</a:t>
            </a:r>
            <a:r>
              <a:rPr lang="en-US" sz="2000" spc="-5" dirty="0">
                <a:latin typeface="Times New Roman" panose="02020603050405020304"/>
                <a:cs typeface="Times New Roman" panose="02020603050405020304"/>
                <a:sym typeface="+mn-ea"/>
              </a:rPr>
              <a:t>*</a:t>
            </a:r>
            <a:r>
              <a:rPr lang="en-US" sz="2000" spc="-5" dirty="0">
                <a:latin typeface="Times New Roman" panose="02020603050405020304"/>
                <a:cs typeface="Times New Roman" panose="02020603050405020304"/>
                <a:sym typeface="+mn-ea"/>
              </a:rPr>
              <a:t>x</a:t>
            </a:r>
            <a:r>
              <a:rPr lang="en-US" sz="2000" spc="-10" baseline="-25000" dirty="0">
                <a:uFillTx/>
                <a:latin typeface="Times New Roman" panose="02020603050405020304"/>
                <a:cs typeface="Times New Roman" panose="02020603050405020304"/>
                <a:sym typeface="+mn-ea"/>
              </a:rPr>
              <a:t>2</a:t>
            </a:r>
            <a:r>
              <a:rPr sz="2000" spc="-5" dirty="0">
                <a:latin typeface="Times New Roman" panose="02020603050405020304"/>
                <a:cs typeface="Times New Roman" panose="02020603050405020304"/>
                <a:sym typeface="+mn-ea"/>
              </a:rPr>
              <a:t>)...(a</a:t>
            </a:r>
            <a:r>
              <a:rPr lang="en-US" sz="2000" spc="-5" dirty="0">
                <a:latin typeface="Times New Roman" panose="02020603050405020304"/>
                <a:cs typeface="Times New Roman" panose="02020603050405020304"/>
                <a:sym typeface="+mn-ea"/>
              </a:rPr>
              <a:t>*</a:t>
            </a:r>
            <a:r>
              <a:rPr lang="en-US" sz="2000" spc="-5" dirty="0">
                <a:latin typeface="Times New Roman" panose="02020603050405020304"/>
                <a:cs typeface="Times New Roman" panose="02020603050405020304"/>
                <a:sym typeface="+mn-ea"/>
              </a:rPr>
              <a:t>x</a:t>
            </a:r>
            <a:r>
              <a:rPr sz="2000" spc="-10" baseline="-25000" dirty="0">
                <a:solidFill>
                  <a:schemeClr val="tx1"/>
                </a:solidFill>
                <a:uFillTx/>
                <a:latin typeface="Times New Roman" panose="02020603050405020304"/>
                <a:cs typeface="Times New Roman" panose="02020603050405020304"/>
                <a:sym typeface="+mn-ea"/>
              </a:rPr>
              <a:t>φ(n)</a:t>
            </a:r>
            <a:r>
              <a:rPr sz="2000" spc="-5" dirty="0">
                <a:latin typeface="Times New Roman" panose="02020603050405020304"/>
                <a:cs typeface="Times New Roman" panose="02020603050405020304"/>
                <a:sym typeface="+mn-ea"/>
              </a:rPr>
              <a:t>) = </a:t>
            </a:r>
            <a:r>
              <a:rPr lang="en-US" sz="2000" spc="-5" dirty="0">
                <a:latin typeface="Times New Roman" panose="02020603050405020304"/>
                <a:cs typeface="Times New Roman" panose="02020603050405020304"/>
                <a:sym typeface="+mn-ea"/>
              </a:rPr>
              <a:t>x</a:t>
            </a:r>
            <a:r>
              <a:rPr lang="en-US" sz="2000" spc="-10" baseline="-25000" dirty="0">
                <a:uFillTx/>
                <a:latin typeface="Times New Roman" panose="02020603050405020304"/>
                <a:cs typeface="Times New Roman" panose="02020603050405020304"/>
                <a:sym typeface="+mn-ea"/>
              </a:rPr>
              <a:t>1</a:t>
            </a:r>
            <a:r>
              <a:rPr lang="en-US" sz="2000" spc="-5" dirty="0">
                <a:latin typeface="Times New Roman" panose="02020603050405020304"/>
                <a:cs typeface="Times New Roman" panose="02020603050405020304"/>
                <a:sym typeface="+mn-ea"/>
              </a:rPr>
              <a:t>*x</a:t>
            </a:r>
            <a:r>
              <a:rPr lang="en-US" sz="2000" spc="-10" baseline="-25000" dirty="0">
                <a:uFillTx/>
                <a:latin typeface="Times New Roman" panose="02020603050405020304"/>
                <a:cs typeface="Times New Roman" panose="02020603050405020304"/>
                <a:sym typeface="+mn-ea"/>
              </a:rPr>
              <a:t>2</a:t>
            </a:r>
            <a:r>
              <a:rPr lang="en-US" sz="2000" spc="-5" dirty="0">
                <a:latin typeface="Times New Roman" panose="02020603050405020304"/>
                <a:cs typeface="Times New Roman" panose="02020603050405020304"/>
                <a:sym typeface="+mn-ea"/>
              </a:rPr>
              <a:t>*...</a:t>
            </a:r>
            <a:r>
              <a:rPr sz="2000" spc="-5" dirty="0">
                <a:latin typeface="Times New Roman" panose="02020603050405020304"/>
                <a:cs typeface="Times New Roman" panose="02020603050405020304"/>
                <a:sym typeface="+mn-ea"/>
              </a:rPr>
              <a:t> </a:t>
            </a:r>
            <a:r>
              <a:rPr lang="en-US" sz="2000" spc="-5" dirty="0">
                <a:latin typeface="Times New Roman" panose="02020603050405020304"/>
                <a:cs typeface="Times New Roman" panose="02020603050405020304"/>
                <a:sym typeface="+mn-ea"/>
              </a:rPr>
              <a:t>*x</a:t>
            </a:r>
            <a:r>
              <a:rPr sz="2000" spc="-10" baseline="-25000" dirty="0">
                <a:uFillTx/>
                <a:latin typeface="Times New Roman" panose="02020603050405020304"/>
                <a:cs typeface="Times New Roman" panose="02020603050405020304"/>
                <a:sym typeface="+mn-ea"/>
              </a:rPr>
              <a:t>φ(n) </a:t>
            </a:r>
            <a:r>
              <a:rPr sz="2000" spc="-5" dirty="0">
                <a:latin typeface="Times New Roman" panose="02020603050405020304"/>
                <a:cs typeface="Times New Roman" panose="02020603050405020304"/>
                <a:sym typeface="+mn-ea"/>
              </a:rPr>
              <a:t>mod </a:t>
            </a:r>
            <a:r>
              <a:rPr lang="en-US" sz="2000" spc="-5" dirty="0">
                <a:latin typeface="Times New Roman" panose="02020603050405020304"/>
                <a:cs typeface="Times New Roman" panose="02020603050405020304"/>
                <a:sym typeface="+mn-ea"/>
              </a:rPr>
              <a:t>n</a:t>
            </a:r>
            <a:endParaRPr sz="20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355600" lvl="1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spc="-5" dirty="0">
                <a:latin typeface="Times New Roman" panose="02020603050405020304"/>
                <a:cs typeface="Times New Roman" panose="02020603050405020304"/>
                <a:sym typeface="+mn-ea"/>
              </a:rPr>
              <a:t>Generalization of Fermat's little theorem</a:t>
            </a:r>
            <a:endParaRPr lang="en-US" sz="24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812800" lvl="2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000" spc="-5" dirty="0">
                <a:latin typeface="Times New Roman" panose="02020603050405020304"/>
                <a:cs typeface="Times New Roman" panose="02020603050405020304"/>
                <a:sym typeface="+mn-ea"/>
              </a:rPr>
              <a:t>Given 2 primes  p, q, and a mod (p-1)(q-1) = 1, we have</a:t>
            </a:r>
            <a:endParaRPr lang="en-US" sz="2000" spc="-5" dirty="0">
              <a:latin typeface="Times New Roman" panose="02020603050405020304"/>
              <a:cs typeface="Times New Roman" panose="02020603050405020304"/>
            </a:endParaRPr>
          </a:p>
          <a:p>
            <a:pPr marL="1270000" lvl="3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000" spc="-5" dirty="0">
                <a:latin typeface="Times New Roman" panose="02020603050405020304"/>
                <a:cs typeface="Times New Roman" panose="02020603050405020304"/>
                <a:sym typeface="+mn-ea"/>
              </a:rPr>
              <a:t>x</a:t>
            </a:r>
            <a:r>
              <a:rPr lang="en-US" sz="2000" spc="-10" baseline="30000" dirty="0">
                <a:solidFill>
                  <a:schemeClr val="tx1"/>
                </a:solidFill>
                <a:uFillTx/>
                <a:latin typeface="Times New Roman" panose="02020603050405020304"/>
                <a:cs typeface="Times New Roman" panose="02020603050405020304"/>
                <a:sym typeface="+mn-ea"/>
              </a:rPr>
              <a:t>a</a:t>
            </a:r>
            <a:r>
              <a:rPr lang="en-US" sz="2000" spc="-5" dirty="0">
                <a:latin typeface="Times New Roman" panose="02020603050405020304"/>
                <a:cs typeface="Times New Roman" panose="02020603050405020304"/>
                <a:sym typeface="+mn-ea"/>
              </a:rPr>
              <a:t> mod pq = x, for any x &lt; pq</a:t>
            </a:r>
            <a:endParaRPr lang="en-US" sz="20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1270000" lvl="3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000" spc="-5" dirty="0">
                <a:latin typeface="Times New Roman" panose="02020603050405020304"/>
                <a:cs typeface="Times New Roman" panose="02020603050405020304"/>
                <a:sym typeface="+mn-ea"/>
              </a:rPr>
              <a:t>Proof ?</a:t>
            </a:r>
            <a:endParaRPr lang="en-US" sz="2000" spc="-5" dirty="0">
              <a:latin typeface="Times New Roman" panose="02020603050405020304"/>
              <a:cs typeface="Times New Roman" panose="02020603050405020304"/>
            </a:endParaRPr>
          </a:p>
          <a:p>
            <a:pPr marL="812800" lvl="2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000" spc="-5" dirty="0">
                <a:latin typeface="Times New Roman" panose="02020603050405020304"/>
                <a:cs typeface="Times New Roman" panose="02020603050405020304"/>
                <a:sym typeface="+mn-ea"/>
              </a:rPr>
              <a:t>Example : a=9, p=3, q=5, pq=15, (p-1)(q-1)=8</a:t>
            </a:r>
            <a:endParaRPr lang="en-US" sz="2000" spc="-5" dirty="0">
              <a:latin typeface="Times New Roman" panose="02020603050405020304"/>
              <a:cs typeface="Times New Roman" panose="02020603050405020304"/>
            </a:endParaRPr>
          </a:p>
          <a:p>
            <a:pPr marL="812800" lvl="2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000" spc="-5" dirty="0">
                <a:latin typeface="Times New Roman" panose="02020603050405020304"/>
                <a:cs typeface="Times New Roman" panose="02020603050405020304"/>
                <a:sym typeface="+mn-ea"/>
              </a:rPr>
              <a:t>x=1 : 1</a:t>
            </a:r>
            <a:r>
              <a:rPr lang="en-US" sz="2000" spc="-10" baseline="30000" dirty="0">
                <a:solidFill>
                  <a:schemeClr val="tx1"/>
                </a:solidFill>
                <a:uFillTx/>
                <a:latin typeface="Times New Roman" panose="02020603050405020304"/>
                <a:cs typeface="Times New Roman" panose="02020603050405020304"/>
                <a:sym typeface="+mn-ea"/>
              </a:rPr>
              <a:t>9</a:t>
            </a:r>
            <a:r>
              <a:rPr lang="en-US" sz="2000" spc="-5" dirty="0">
                <a:latin typeface="Times New Roman" panose="02020603050405020304"/>
                <a:cs typeface="Times New Roman" panose="02020603050405020304"/>
                <a:sym typeface="+mn-ea"/>
              </a:rPr>
              <a:t> mod 15 = 1</a:t>
            </a:r>
            <a:endParaRPr lang="en-US" sz="2000" spc="-5" dirty="0">
              <a:latin typeface="Times New Roman" panose="02020603050405020304"/>
              <a:cs typeface="Times New Roman" panose="02020603050405020304"/>
            </a:endParaRPr>
          </a:p>
          <a:p>
            <a:pPr marL="812800" lvl="2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000" spc="-5" dirty="0">
                <a:latin typeface="Times New Roman" panose="02020603050405020304"/>
                <a:cs typeface="Times New Roman" panose="02020603050405020304"/>
                <a:sym typeface="+mn-ea"/>
              </a:rPr>
              <a:t>x=2 : 2</a:t>
            </a:r>
            <a:r>
              <a:rPr lang="en-US" sz="2000" spc="-10" baseline="30000" dirty="0">
                <a:solidFill>
                  <a:schemeClr val="tx1"/>
                </a:solidFill>
                <a:uFillTx/>
                <a:latin typeface="Times New Roman" panose="02020603050405020304"/>
                <a:cs typeface="Times New Roman" panose="02020603050405020304"/>
                <a:sym typeface="+mn-ea"/>
              </a:rPr>
              <a:t>9</a:t>
            </a:r>
            <a:r>
              <a:rPr lang="en-US" sz="2000" spc="-5" dirty="0">
                <a:latin typeface="Times New Roman" panose="02020603050405020304"/>
                <a:cs typeface="Times New Roman" panose="02020603050405020304"/>
                <a:sym typeface="+mn-ea"/>
              </a:rPr>
              <a:t> mod 15 = 512 mod 15 = 2</a:t>
            </a:r>
            <a:endParaRPr lang="en-US" sz="20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812800" lvl="2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endParaRPr lang="en-US" sz="20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355600" lvl="1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sz="2800" spc="-5" dirty="0">
                <a:latin typeface="Times New Roman" panose="02020603050405020304"/>
                <a:cs typeface="Times New Roman" panose="02020603050405020304"/>
                <a:sym typeface="+mn-ea"/>
              </a:rPr>
              <a:t>E</a:t>
            </a:r>
            <a:r>
              <a:rPr lang="en-US" sz="2800" spc="-5" dirty="0">
                <a:latin typeface="Times New Roman" panose="02020603050405020304"/>
                <a:cs typeface="Times New Roman" panose="02020603050405020304"/>
                <a:sym typeface="+mn-ea"/>
              </a:rPr>
              <a:t>nd of math mini-detour</a:t>
            </a:r>
            <a:endParaRPr lang="en-US" sz="2800" spc="-5" dirty="0">
              <a:latin typeface="Times New Roman" panose="02020603050405020304"/>
              <a:cs typeface="Times New Roman" panose="02020603050405020304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580" y="838580"/>
            <a:ext cx="8229600" cy="0"/>
          </a:xfrm>
          <a:custGeom>
            <a:avLst/>
            <a:gdLst/>
            <a:ahLst/>
            <a:cxnLst/>
            <a:rect l="l" t="t" r="r" b="b"/>
            <a:pathLst>
              <a:path w="8229600">
                <a:moveTo>
                  <a:pt x="0" y="0"/>
                </a:moveTo>
                <a:lnTo>
                  <a:pt x="8229600" y="0"/>
                </a:lnTo>
              </a:path>
            </a:pathLst>
          </a:custGeom>
          <a:ln w="19050">
            <a:solidFill>
              <a:srgbClr val="0064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58470" y="90170"/>
            <a:ext cx="8229600" cy="6889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u="none" spc="-5" dirty="0">
                <a:sym typeface="+mn-ea"/>
              </a:rPr>
              <a:t>RSA algorithm</a:t>
            </a:r>
            <a:endParaRPr lang="en-US" u="none" spc="-5" dirty="0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065"/>
              </a:lnSpc>
            </a:pPr>
            <a:fld id="{81D60167-4931-47E6-BA6A-407CBD079E47}" type="slidenum">
              <a:rPr dirty="0"/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421640" y="784860"/>
            <a:ext cx="8265160" cy="5483860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 marL="0" lvl="1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dirty="0">
                <a:latin typeface="Times New Roman" panose="02020603050405020304"/>
                <a:cs typeface="Times New Roman" panose="02020603050405020304"/>
                <a:sym typeface="+mn-ea"/>
              </a:rPr>
              <a:t>M: plaintext; </a:t>
            </a:r>
            <a:endParaRPr lang="en-US" sz="2400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0" lvl="1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dirty="0">
                <a:latin typeface="Times New Roman" panose="02020603050405020304"/>
                <a:cs typeface="Times New Roman" panose="02020603050405020304"/>
                <a:sym typeface="+mn-ea"/>
              </a:rPr>
              <a:t>C: ciphertext</a:t>
            </a:r>
            <a:endParaRPr lang="en-US" sz="2400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0" lvl="1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endParaRPr lang="en-US" altLang="zh-CN" sz="2400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0" lvl="1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dirty="0">
                <a:latin typeface="Times New Roman" panose="02020603050405020304"/>
                <a:cs typeface="Times New Roman" panose="02020603050405020304"/>
                <a:sym typeface="+mn-ea"/>
              </a:rPr>
              <a:t>Encryption</a:t>
            </a:r>
            <a:endParaRPr lang="en-US" sz="2400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lvl="2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fr-FR" altLang="zh-CN" sz="2400" dirty="0">
                <a:solidFill>
                  <a:srgbClr val="CC3300"/>
                </a:solidFill>
                <a:sym typeface="+mn-ea"/>
              </a:rPr>
              <a:t>C = M</a:t>
            </a:r>
            <a:r>
              <a:rPr lang="fr-FR" altLang="zh-CN" sz="2400" b="1" baseline="30000" dirty="0">
                <a:solidFill>
                  <a:srgbClr val="CC3300"/>
                </a:solidFill>
                <a:sym typeface="+mn-ea"/>
              </a:rPr>
              <a:t>e</a:t>
            </a:r>
            <a:r>
              <a:rPr lang="fr-FR" altLang="zh-CN" sz="2400" dirty="0">
                <a:solidFill>
                  <a:srgbClr val="CC3300"/>
                </a:solidFill>
                <a:sym typeface="+mn-ea"/>
              </a:rPr>
              <a:t> mod n</a:t>
            </a:r>
            <a:endParaRPr lang="fr-FR" altLang="zh-CN" sz="2400" dirty="0">
              <a:solidFill>
                <a:srgbClr val="CC3300"/>
              </a:solidFill>
              <a:sym typeface="+mn-ea"/>
            </a:endParaRPr>
          </a:p>
          <a:p>
            <a:pPr marL="0" lvl="1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endParaRPr lang="fr-FR" altLang="zh-CN" sz="2400" dirty="0">
              <a:solidFill>
                <a:srgbClr val="CC3300"/>
              </a:solidFill>
              <a:sym typeface="+mn-ea"/>
            </a:endParaRPr>
          </a:p>
          <a:p>
            <a:pPr marL="0" lvl="1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dirty="0">
                <a:latin typeface="Times New Roman" panose="02020603050405020304"/>
                <a:cs typeface="Times New Roman" panose="02020603050405020304"/>
                <a:sym typeface="+mn-ea"/>
              </a:rPr>
              <a:t>Decyption</a:t>
            </a:r>
            <a:endParaRPr lang="fr-FR" altLang="zh-CN" sz="2400" dirty="0">
              <a:sym typeface="+mn-ea"/>
            </a:endParaRPr>
          </a:p>
          <a:p>
            <a:pPr lvl="2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fr-FR" altLang="zh-CN" sz="2400" dirty="0">
                <a:solidFill>
                  <a:srgbClr val="008000"/>
                </a:solidFill>
                <a:sym typeface="+mn-ea"/>
              </a:rPr>
              <a:t>M = C</a:t>
            </a:r>
            <a:r>
              <a:rPr lang="fr-FR" altLang="zh-CN" sz="2400" b="1" baseline="30000" dirty="0">
                <a:solidFill>
                  <a:srgbClr val="008000"/>
                </a:solidFill>
                <a:sym typeface="+mn-ea"/>
              </a:rPr>
              <a:t>d</a:t>
            </a:r>
            <a:r>
              <a:rPr lang="fr-FR" altLang="zh-CN" sz="2400" dirty="0">
                <a:solidFill>
                  <a:srgbClr val="008000"/>
                </a:solidFill>
                <a:sym typeface="+mn-ea"/>
              </a:rPr>
              <a:t> mod n</a:t>
            </a:r>
            <a:endParaRPr lang="fr-FR" altLang="zh-CN" sz="2400" dirty="0">
              <a:solidFill>
                <a:srgbClr val="008000"/>
              </a:solidFill>
              <a:sym typeface="+mn-ea"/>
            </a:endParaRPr>
          </a:p>
          <a:p>
            <a:pPr marL="0" lvl="1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endParaRPr lang="fr-FR" altLang="zh-CN" sz="2400" dirty="0">
              <a:solidFill>
                <a:srgbClr val="008000"/>
              </a:solidFill>
              <a:sym typeface="+mn-ea"/>
            </a:endParaRPr>
          </a:p>
          <a:p>
            <a:pPr marL="0" lvl="1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altLang="fr-FR" sz="2400" dirty="0">
                <a:sym typeface="+mn-ea"/>
              </a:rPr>
              <a:t>Public key</a:t>
            </a:r>
            <a:endParaRPr lang="en-US" altLang="fr-FR" sz="2400" dirty="0">
              <a:sym typeface="+mn-ea"/>
            </a:endParaRPr>
          </a:p>
          <a:p>
            <a:pPr lvl="2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fr-FR" altLang="zh-CN" sz="2400" dirty="0">
                <a:solidFill>
                  <a:srgbClr val="CC3300"/>
                </a:solidFill>
                <a:sym typeface="+mn-ea"/>
              </a:rPr>
              <a:t>(e,n)</a:t>
            </a:r>
            <a:r>
              <a:rPr lang="fr-FR" altLang="zh-CN" sz="2400" dirty="0">
                <a:sym typeface="+mn-ea"/>
              </a:rPr>
              <a:t> </a:t>
            </a:r>
            <a:endParaRPr lang="fr-FR" altLang="zh-CN" sz="2400" dirty="0">
              <a:sym typeface="+mn-ea"/>
            </a:endParaRPr>
          </a:p>
          <a:p>
            <a:pPr marL="0" lvl="1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altLang="fr-FR" sz="2400" dirty="0">
                <a:sym typeface="+mn-ea"/>
              </a:rPr>
              <a:t>Private key</a:t>
            </a:r>
            <a:endParaRPr lang="en-US" altLang="fr-FR" sz="2400" dirty="0">
              <a:sym typeface="+mn-ea"/>
            </a:endParaRPr>
          </a:p>
          <a:p>
            <a:pPr lvl="2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fr-FR" altLang="zh-CN" sz="2400" dirty="0">
                <a:solidFill>
                  <a:srgbClr val="008000"/>
                </a:solidFill>
                <a:sym typeface="+mn-ea"/>
              </a:rPr>
              <a:t>(d,n).</a:t>
            </a:r>
            <a:r>
              <a:rPr lang="fr-FR" altLang="zh-CN" sz="2400" dirty="0">
                <a:sym typeface="+mn-ea"/>
              </a:rPr>
              <a:t> </a:t>
            </a:r>
            <a:endParaRPr lang="en-US" sz="2400" spc="-5" dirty="0">
              <a:solidFill>
                <a:schemeClr val="tx1"/>
              </a:solidFill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580" y="838580"/>
            <a:ext cx="8229600" cy="0"/>
          </a:xfrm>
          <a:custGeom>
            <a:avLst/>
            <a:gdLst/>
            <a:ahLst/>
            <a:cxnLst/>
            <a:rect l="l" t="t" r="r" b="b"/>
            <a:pathLst>
              <a:path w="8229600">
                <a:moveTo>
                  <a:pt x="0" y="0"/>
                </a:moveTo>
                <a:lnTo>
                  <a:pt x="8229600" y="0"/>
                </a:lnTo>
              </a:path>
            </a:pathLst>
          </a:custGeom>
          <a:ln w="19050">
            <a:solidFill>
              <a:srgbClr val="0064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58470" y="90170"/>
            <a:ext cx="8229600" cy="6889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fr-FR" u="none" err="1">
                <a:sym typeface="+mn-ea"/>
              </a:rPr>
              <a:t>RSA: key setup</a:t>
            </a:r>
            <a:endParaRPr lang="en-US" altLang="fr-FR" u="none" err="1">
              <a:sym typeface="+mn-e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065"/>
              </a:lnSpc>
            </a:pPr>
            <a:fld id="{81D60167-4931-47E6-BA6A-407CBD079E47}" type="slidenum">
              <a:rPr dirty="0"/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421640" y="784860"/>
            <a:ext cx="8228965" cy="5412740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 marL="355600" lvl="1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sz="240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Find large primes p and q</a:t>
            </a:r>
            <a:endParaRPr sz="240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355600" lvl="1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sz="240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Let n = p*q</a:t>
            </a:r>
            <a:endParaRPr sz="240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812800" lvl="2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sz="200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do not disclose p and q!</a:t>
            </a:r>
            <a:endParaRPr sz="200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355600" lvl="1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sz="240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Choose an e that is relatively prime to </a:t>
            </a:r>
            <a:r>
              <a:rPr lang="en-US" sz="240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(p-1)(q-1)</a:t>
            </a:r>
            <a:endParaRPr sz="240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812800" lvl="2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sz="200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public key = </a:t>
            </a:r>
            <a:r>
              <a:rPr lang="en-US" sz="200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(</a:t>
            </a:r>
            <a:r>
              <a:rPr sz="200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e,n</a:t>
            </a:r>
            <a:r>
              <a:rPr lang="en-US" sz="200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)</a:t>
            </a:r>
            <a:endParaRPr sz="200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355600" lvl="1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sz="240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Find d </a:t>
            </a:r>
            <a:r>
              <a:rPr lang="en-US" sz="240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such that e*d mod (p-1)(q-1) </a:t>
            </a:r>
            <a:r>
              <a:rPr sz="240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= </a:t>
            </a:r>
            <a:r>
              <a:rPr lang="en-US" sz="240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1</a:t>
            </a:r>
            <a:endParaRPr lang="en-US" sz="240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812800" lvl="2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sz="200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private key = </a:t>
            </a:r>
            <a:r>
              <a:rPr lang="en-US" sz="200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(</a:t>
            </a:r>
            <a:r>
              <a:rPr sz="200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d,n</a:t>
            </a:r>
            <a:r>
              <a:rPr lang="en-US" sz="200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)</a:t>
            </a:r>
            <a:endParaRPr sz="200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812800" lvl="2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endParaRPr sz="200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355600" lvl="1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>
                <a:latin typeface="Times New Roman" panose="02020603050405020304" charset="0"/>
                <a:cs typeface="Times New Roman" panose="02020603050405020304" charset="0"/>
                <a:sym typeface="+mn-ea"/>
              </a:rPr>
              <a:t>Encryption</a:t>
            </a:r>
            <a:r>
              <a:rPr lang="fr-FR" altLang="zh-CN" sz="24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endParaRPr lang="fr-FR" altLang="zh-CN" sz="2400" dirty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marL="812800" lvl="2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fr-FR" altLang="zh-CN" sz="20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C = M</a:t>
            </a:r>
            <a:r>
              <a:rPr lang="fr-FR" altLang="zh-CN" sz="2000" b="1" baseline="300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e</a:t>
            </a:r>
            <a:r>
              <a:rPr lang="fr-FR" altLang="zh-CN" sz="20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mod n</a:t>
            </a:r>
            <a:endParaRPr lang="fr-FR" altLang="zh-CN" sz="2000" dirty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marL="355600" lvl="1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>
                <a:latin typeface="Times New Roman" panose="02020603050405020304" charset="0"/>
                <a:cs typeface="Times New Roman" panose="02020603050405020304" charset="0"/>
                <a:sym typeface="+mn-ea"/>
              </a:rPr>
              <a:t>Decryption </a:t>
            </a:r>
            <a:endParaRPr lang="en-US" sz="240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marL="812800" lvl="2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fr-FR" altLang="zh-CN" sz="20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M’ = C</a:t>
            </a:r>
            <a:r>
              <a:rPr lang="fr-FR" altLang="zh-CN" sz="2000" b="1" baseline="300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d</a:t>
            </a:r>
            <a:r>
              <a:rPr lang="fr-FR" altLang="zh-CN" sz="20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mod n = (M</a:t>
            </a:r>
            <a:r>
              <a:rPr lang="fr-FR" altLang="zh-CN" sz="2000" b="1" baseline="300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e</a:t>
            </a:r>
            <a:r>
              <a:rPr lang="fr-FR" altLang="zh-CN" sz="20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)</a:t>
            </a:r>
            <a:r>
              <a:rPr lang="fr-FR" altLang="zh-CN" sz="2000" b="1" baseline="300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d</a:t>
            </a:r>
            <a:r>
              <a:rPr lang="fr-FR" altLang="zh-CN" sz="20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mod n = M</a:t>
            </a:r>
            <a:r>
              <a:rPr lang="fr-FR" altLang="zh-CN" sz="2000" b="1" baseline="300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ed</a:t>
            </a:r>
            <a:r>
              <a:rPr lang="fr-FR" altLang="zh-CN" sz="20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mod n = M</a:t>
            </a:r>
            <a:endParaRPr lang="fr-FR" altLang="zh-CN" sz="2000" dirty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marL="812800" lvl="2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altLang="fr-FR" sz="20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Following Fermat's theorem</a:t>
            </a:r>
            <a:endParaRPr lang="fr-FR" altLang="zh-CN" sz="2000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812800" lvl="2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endParaRPr sz="200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580" y="838580"/>
            <a:ext cx="8229600" cy="0"/>
          </a:xfrm>
          <a:custGeom>
            <a:avLst/>
            <a:gdLst/>
            <a:ahLst/>
            <a:cxnLst/>
            <a:rect l="l" t="t" r="r" b="b"/>
            <a:pathLst>
              <a:path w="8229600">
                <a:moveTo>
                  <a:pt x="0" y="0"/>
                </a:moveTo>
                <a:lnTo>
                  <a:pt x="8229600" y="0"/>
                </a:lnTo>
              </a:path>
            </a:pathLst>
          </a:custGeom>
          <a:ln w="19050">
            <a:solidFill>
              <a:srgbClr val="0064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58470" y="90170"/>
            <a:ext cx="8229600" cy="6889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u="none">
                <a:sym typeface="+mn-ea"/>
              </a:rPr>
              <a:t>RSA: example</a:t>
            </a:r>
            <a:endParaRPr lang="en-US" u="none" spc="-5" dirty="0">
              <a:sym typeface="+mn-e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065"/>
              </a:lnSpc>
            </a:pPr>
            <a:fld id="{81D60167-4931-47E6-BA6A-407CBD079E47}" type="slidenum">
              <a:rPr dirty="0"/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421640" y="784860"/>
            <a:ext cx="8402320" cy="4999990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 marL="355600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spc="-5" dirty="0">
                <a:latin typeface="Times New Roman" panose="02020603050405020304"/>
                <a:cs typeface="Times New Roman" panose="02020603050405020304"/>
                <a:sym typeface="+mn-ea"/>
              </a:rPr>
              <a:t>p=3, q=11</a:t>
            </a:r>
            <a:endParaRPr lang="en-US" sz="24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355600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spc="-5" dirty="0">
                <a:latin typeface="Times New Roman" panose="02020603050405020304"/>
                <a:cs typeface="Times New Roman" panose="02020603050405020304"/>
                <a:sym typeface="+mn-ea"/>
              </a:rPr>
              <a:t>n=pq=3*11=33</a:t>
            </a:r>
            <a:endParaRPr lang="en-US" sz="24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355600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spc="-5" dirty="0">
                <a:latin typeface="Times New Roman" panose="02020603050405020304"/>
                <a:cs typeface="Times New Roman" panose="02020603050405020304"/>
                <a:sym typeface="+mn-ea"/>
              </a:rPr>
              <a:t>(p-1)(q-1)=2*10=20</a:t>
            </a:r>
            <a:endParaRPr lang="en-US" sz="24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355600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spc="-5" dirty="0">
                <a:latin typeface="Times New Roman" panose="02020603050405020304"/>
                <a:cs typeface="Times New Roman" panose="02020603050405020304"/>
                <a:sym typeface="+mn-ea"/>
              </a:rPr>
              <a:t>e=3, d=7, ed mod (p-1)(q-1) = 1</a:t>
            </a:r>
            <a:endParaRPr lang="en-US" sz="24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812800" lvl="2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000" spc="-5" dirty="0">
                <a:latin typeface="Times New Roman" panose="02020603050405020304"/>
                <a:cs typeface="Times New Roman" panose="02020603050405020304"/>
                <a:sym typeface="+mn-ea"/>
              </a:rPr>
              <a:t>3*7 mod 20 = 1 </a:t>
            </a:r>
            <a:endParaRPr lang="en-US" sz="20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355600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endParaRPr lang="en-US" sz="24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355600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spc="-5" dirty="0">
                <a:latin typeface="Times New Roman" panose="02020603050405020304"/>
                <a:cs typeface="Times New Roman" panose="02020603050405020304"/>
                <a:sym typeface="+mn-ea"/>
              </a:rPr>
              <a:t>M = 29</a:t>
            </a:r>
            <a:endParaRPr lang="en-US" sz="24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355600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spc="-5" dirty="0">
                <a:latin typeface="Times New Roman" panose="02020603050405020304"/>
                <a:cs typeface="Times New Roman" panose="02020603050405020304"/>
                <a:sym typeface="+mn-ea"/>
              </a:rPr>
              <a:t>C=M</a:t>
            </a:r>
            <a:r>
              <a:rPr lang="en-US" sz="2400" spc="-10" baseline="30000" dirty="0">
                <a:solidFill>
                  <a:schemeClr val="tx1"/>
                </a:solidFill>
                <a:uFillTx/>
                <a:latin typeface="Times New Roman" panose="02020603050405020304"/>
                <a:cs typeface="Times New Roman" panose="02020603050405020304"/>
                <a:sym typeface="+mn-ea"/>
              </a:rPr>
              <a:t>e</a:t>
            </a:r>
            <a:r>
              <a:rPr lang="en-US" sz="2400" spc="-5" dirty="0">
                <a:latin typeface="Times New Roman" panose="02020603050405020304"/>
                <a:cs typeface="Times New Roman" panose="02020603050405020304"/>
                <a:sym typeface="+mn-ea"/>
              </a:rPr>
              <a:t> mod n=29</a:t>
            </a:r>
            <a:r>
              <a:rPr lang="en-US" sz="2400" spc="-10" baseline="30000" dirty="0">
                <a:solidFill>
                  <a:schemeClr val="tx1"/>
                </a:solidFill>
                <a:uFillTx/>
                <a:latin typeface="Times New Roman" panose="02020603050405020304"/>
                <a:cs typeface="Times New Roman" panose="02020603050405020304"/>
                <a:sym typeface="+mn-ea"/>
              </a:rPr>
              <a:t>3</a:t>
            </a:r>
            <a:r>
              <a:rPr lang="en-US" sz="2400" spc="-5" dirty="0">
                <a:latin typeface="Times New Roman" panose="02020603050405020304"/>
                <a:cs typeface="Times New Roman" panose="02020603050405020304"/>
                <a:sym typeface="+mn-ea"/>
              </a:rPr>
              <a:t> mod 33=2 </a:t>
            </a:r>
            <a:endParaRPr lang="en-US" sz="24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355600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spc="-5" dirty="0">
                <a:latin typeface="Times New Roman" panose="02020603050405020304"/>
                <a:cs typeface="Times New Roman" panose="02020603050405020304"/>
                <a:sym typeface="+mn-ea"/>
              </a:rPr>
              <a:t>M’=C</a:t>
            </a:r>
            <a:r>
              <a:rPr lang="en-US" sz="2400" spc="-10" baseline="30000" dirty="0">
                <a:solidFill>
                  <a:schemeClr val="tx1"/>
                </a:solidFill>
                <a:uFillTx/>
                <a:latin typeface="Times New Roman" panose="02020603050405020304"/>
                <a:cs typeface="Times New Roman" panose="02020603050405020304"/>
                <a:sym typeface="+mn-ea"/>
              </a:rPr>
              <a:t>d</a:t>
            </a:r>
            <a:r>
              <a:rPr lang="en-US" sz="2400" spc="-5" dirty="0">
                <a:latin typeface="Times New Roman" panose="02020603050405020304"/>
                <a:cs typeface="Times New Roman" panose="02020603050405020304"/>
                <a:sym typeface="+mn-ea"/>
              </a:rPr>
              <a:t>=2</a:t>
            </a:r>
            <a:r>
              <a:rPr lang="en-US" sz="2400" spc="-10" baseline="30000" dirty="0">
                <a:solidFill>
                  <a:schemeClr val="tx1"/>
                </a:solidFill>
                <a:uFillTx/>
                <a:latin typeface="Times New Roman" panose="02020603050405020304"/>
                <a:cs typeface="Times New Roman" panose="02020603050405020304"/>
                <a:sym typeface="+mn-ea"/>
              </a:rPr>
              <a:t>7</a:t>
            </a:r>
            <a:r>
              <a:rPr lang="en-US" sz="2400" spc="-5" dirty="0">
                <a:latin typeface="Times New Roman" panose="02020603050405020304"/>
                <a:cs typeface="Times New Roman" panose="02020603050405020304"/>
                <a:sym typeface="+mn-ea"/>
              </a:rPr>
              <a:t> mod n=29=M</a:t>
            </a:r>
            <a:endParaRPr lang="en-US" sz="24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355600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endParaRPr lang="en-US" sz="24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355600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spc="-5" dirty="0">
                <a:latin typeface="Times New Roman" panose="02020603050405020304"/>
                <a:cs typeface="Times New Roman" panose="02020603050405020304"/>
                <a:sym typeface="+mn-ea"/>
              </a:rPr>
              <a:t>Test : p=5; q=11, e=3; M=4</a:t>
            </a:r>
            <a:endParaRPr lang="en-US" sz="2400" spc="-5" dirty="0">
              <a:latin typeface="Times New Roman" panose="02020603050405020304"/>
              <a:cs typeface="Times New Roman" panose="02020603050405020304"/>
            </a:endParaRPr>
          </a:p>
          <a:p>
            <a:pPr marL="355600" lvl="1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endParaRPr lang="en-US" sz="2400" spc="-5" dirty="0">
              <a:latin typeface="Times New Roman" panose="02020603050405020304"/>
              <a:cs typeface="Times New Roman" panose="02020603050405020304"/>
              <a:sym typeface="+mn-e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580" y="838580"/>
            <a:ext cx="8229600" cy="0"/>
          </a:xfrm>
          <a:custGeom>
            <a:avLst/>
            <a:gdLst/>
            <a:ahLst/>
            <a:cxnLst/>
            <a:rect l="l" t="t" r="r" b="b"/>
            <a:pathLst>
              <a:path w="8229600">
                <a:moveTo>
                  <a:pt x="0" y="0"/>
                </a:moveTo>
                <a:lnTo>
                  <a:pt x="8229600" y="0"/>
                </a:lnTo>
              </a:path>
            </a:pathLst>
          </a:custGeom>
          <a:ln w="19050">
            <a:solidFill>
              <a:srgbClr val="0064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58470" y="90170"/>
            <a:ext cx="8229600" cy="6889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fr-FR" u="none" err="1">
                <a:sym typeface="+mn-ea"/>
              </a:rPr>
              <a:t>RSA: Security</a:t>
            </a:r>
            <a:endParaRPr lang="en-US" altLang="fr-FR" u="none" err="1">
              <a:sym typeface="+mn-e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065"/>
              </a:lnSpc>
            </a:pPr>
            <a:fld id="{81D60167-4931-47E6-BA6A-407CBD079E47}" type="slidenum">
              <a:rPr dirty="0"/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421640" y="861060"/>
            <a:ext cx="8228965" cy="5052695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 marL="355600" lvl="1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spc="-5" dirty="0">
                <a:latin typeface="Times New Roman" panose="02020603050405020304"/>
                <a:cs typeface="Times New Roman" panose="02020603050405020304"/>
                <a:sym typeface="+mn-ea"/>
              </a:rPr>
              <a:t>Public key (e,n) is public information</a:t>
            </a:r>
            <a:endParaRPr lang="en-US" sz="24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355600" lvl="1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endParaRPr lang="en-US" sz="24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355600" lvl="1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spc="-5" dirty="0">
                <a:latin typeface="Times New Roman" panose="02020603050405020304"/>
                <a:cs typeface="Times New Roman" panose="02020603050405020304"/>
                <a:sym typeface="+mn-ea"/>
              </a:rPr>
              <a:t>If one could factor n into p*q, then</a:t>
            </a:r>
            <a:endParaRPr lang="en-US" sz="24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812800" lvl="2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000" spc="-5" dirty="0">
                <a:latin typeface="Times New Roman" panose="02020603050405020304"/>
                <a:cs typeface="Times New Roman" panose="02020603050405020304"/>
                <a:sym typeface="+mn-ea"/>
              </a:rPr>
              <a:t>could compute (p-1)(q-1)</a:t>
            </a:r>
            <a:endParaRPr lang="en-US" sz="20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812800" lvl="2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000" spc="-5" dirty="0">
                <a:latin typeface="Times New Roman" panose="02020603050405020304"/>
                <a:cs typeface="Times New Roman" panose="02020603050405020304"/>
                <a:sym typeface="+mn-ea"/>
              </a:rPr>
              <a:t>could compute d = e</a:t>
            </a:r>
            <a:r>
              <a:rPr lang="en-US" sz="2000" spc="-10" baseline="30000" dirty="0">
                <a:solidFill>
                  <a:schemeClr val="tx1"/>
                </a:solidFill>
                <a:uFillTx/>
                <a:latin typeface="Times New Roman" panose="02020603050405020304"/>
                <a:cs typeface="Times New Roman" panose="02020603050405020304"/>
                <a:sym typeface="+mn-ea"/>
              </a:rPr>
              <a:t>-1</a:t>
            </a:r>
            <a:r>
              <a:rPr lang="en-US" sz="2000" spc="-5" dirty="0">
                <a:latin typeface="Times New Roman" panose="02020603050405020304"/>
                <a:cs typeface="Times New Roman" panose="02020603050405020304"/>
                <a:sym typeface="+mn-ea"/>
              </a:rPr>
              <a:t> mod (p-1)(q-1)</a:t>
            </a:r>
            <a:endParaRPr lang="en-US" sz="20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812800" lvl="2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000" spc="-5" dirty="0">
                <a:latin typeface="Times New Roman" panose="02020603050405020304"/>
                <a:cs typeface="Times New Roman" panose="02020603050405020304"/>
                <a:sym typeface="+mn-ea"/>
              </a:rPr>
              <a:t>would know private key (d,n)!</a:t>
            </a:r>
            <a:endParaRPr lang="en-US" sz="20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355600" lvl="1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endParaRPr lang="en-US" sz="24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355600" lvl="1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spc="-5" dirty="0">
                <a:latin typeface="Times New Roman" panose="02020603050405020304"/>
                <a:cs typeface="Times New Roman" panose="02020603050405020304"/>
                <a:sym typeface="+mn-ea"/>
              </a:rPr>
              <a:t>But: factoring large integers is hard!</a:t>
            </a:r>
            <a:endParaRPr lang="en-US" sz="24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812800" lvl="2" indent="-342900" algn="just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000" spc="-5" dirty="0">
                <a:latin typeface="Times New Roman" panose="02020603050405020304"/>
                <a:cs typeface="Times New Roman" panose="02020603050405020304"/>
                <a:sym typeface="+mn-ea"/>
              </a:rPr>
              <a:t>Classical problem worked on for centuries; no known fast method</a:t>
            </a:r>
            <a:endParaRPr lang="en-US" sz="20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812800" lvl="2" indent="-342900" algn="just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000" spc="-5" dirty="0">
                <a:latin typeface="Times New Roman" panose="02020603050405020304"/>
                <a:cs typeface="Times New Roman" panose="02020603050405020304"/>
                <a:sym typeface="+mn-ea"/>
              </a:rPr>
              <a:t>Test: try to factor 2419 ? 373247 ?? 96171919154952919 ???</a:t>
            </a:r>
            <a:endParaRPr lang="en-US" sz="20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355600" lvl="1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endParaRPr lang="en-US" sz="20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355600" lvl="1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spc="-5" dirty="0">
                <a:latin typeface="Times New Roman" panose="02020603050405020304"/>
                <a:cs typeface="Times New Roman" panose="02020603050405020304"/>
                <a:sym typeface="+mn-ea"/>
              </a:rPr>
              <a:t>Is RSA as strong as factorization?</a:t>
            </a:r>
            <a:endParaRPr lang="en-US" sz="20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812800" lvl="2" indent="-342900" algn="just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endParaRPr lang="en-US" sz="2000" spc="-5" dirty="0">
              <a:latin typeface="Times New Roman" panose="02020603050405020304"/>
              <a:cs typeface="Times New Roman" panose="02020603050405020304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580" y="838580"/>
            <a:ext cx="8229600" cy="0"/>
          </a:xfrm>
          <a:custGeom>
            <a:avLst/>
            <a:gdLst/>
            <a:ahLst/>
            <a:cxnLst/>
            <a:rect l="l" t="t" r="r" b="b"/>
            <a:pathLst>
              <a:path w="8229600">
                <a:moveTo>
                  <a:pt x="0" y="0"/>
                </a:moveTo>
                <a:lnTo>
                  <a:pt x="8229600" y="0"/>
                </a:lnTo>
              </a:path>
            </a:pathLst>
          </a:custGeom>
          <a:ln w="19050">
            <a:solidFill>
              <a:srgbClr val="0064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57835" y="90170"/>
            <a:ext cx="6080760" cy="6889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l">
              <a:lnSpc>
                <a:spcPct val="100000"/>
              </a:lnSpc>
              <a:spcBef>
                <a:spcPts val="95"/>
              </a:spcBef>
            </a:pPr>
            <a:r>
              <a:rPr lang="en-US" u="none" spc="-5" dirty="0"/>
              <a:t>Motivation</a:t>
            </a:r>
            <a:endParaRPr lang="en-US" u="none" spc="-5" dirty="0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065"/>
              </a:lnSpc>
            </a:pPr>
            <a:fld id="{81D60167-4931-47E6-BA6A-407CBD079E47}" type="slidenum">
              <a:rPr dirty="0"/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457835" y="2595245"/>
            <a:ext cx="8722360" cy="3794125"/>
          </a:xfrm>
          <a:prstGeom prst="rect">
            <a:avLst/>
          </a:prstGeom>
        </p:spPr>
        <p:txBody>
          <a:bodyPr vert="horz" wrap="square" lIns="0" tIns="104139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820"/>
              </a:spcBef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spc="-5" dirty="0">
                <a:latin typeface="Times New Roman" panose="02020603050405020304"/>
                <a:cs typeface="Times New Roman" panose="02020603050405020304"/>
                <a:sym typeface="+mn-ea"/>
              </a:rPr>
              <a:t>Problem with symmetric crypto-system</a:t>
            </a:r>
            <a:endParaRPr lang="en-US" sz="24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812800" lvl="1" indent="-342900">
              <a:lnSpc>
                <a:spcPct val="100000"/>
              </a:lnSpc>
              <a:spcBef>
                <a:spcPts val="820"/>
              </a:spcBef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000" spc="-5" dirty="0">
                <a:latin typeface="Times New Roman" panose="02020603050405020304"/>
                <a:cs typeface="Times New Roman" panose="02020603050405020304"/>
                <a:sym typeface="+mn-ea"/>
              </a:rPr>
              <a:t>Requires key exchange: difficult in practice</a:t>
            </a:r>
            <a:endParaRPr lang="en-US" sz="20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812800" lvl="1" indent="-342900">
              <a:lnSpc>
                <a:spcPct val="100000"/>
              </a:lnSpc>
              <a:spcBef>
                <a:spcPts val="820"/>
              </a:spcBef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000" spc="-5" dirty="0">
                <a:latin typeface="Times New Roman" panose="02020603050405020304"/>
                <a:cs typeface="Times New Roman" panose="02020603050405020304"/>
                <a:sym typeface="+mn-ea"/>
              </a:rPr>
              <a:t>Authentication/non-repudiation: how to verify that a message comes intact from the claimed sender? Impossible to achieve </a:t>
            </a:r>
            <a:endParaRPr sz="20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355600" indent="-342900" algn="l">
              <a:lnSpc>
                <a:spcPct val="100000"/>
              </a:lnSpc>
              <a:spcBef>
                <a:spcPts val="82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endParaRPr sz="24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355600" indent="-342900" algn="l">
              <a:lnSpc>
                <a:spcPct val="100000"/>
              </a:lnSpc>
              <a:spcBef>
                <a:spcPts val="82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spc="-5" dirty="0">
                <a:latin typeface="Times New Roman" panose="02020603050405020304"/>
                <a:cs typeface="Times New Roman" panose="02020603050405020304"/>
                <a:sym typeface="+mn-ea"/>
              </a:rPr>
              <a:t>Asymmetric crypto-system: a public / private key pair is used</a:t>
            </a:r>
            <a:endParaRPr lang="en-US" sz="24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812800" lvl="1" indent="-342900" algn="l">
              <a:lnSpc>
                <a:spcPct val="100000"/>
              </a:lnSpc>
              <a:spcBef>
                <a:spcPts val="82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000" spc="-5" dirty="0">
                <a:latin typeface="Times New Roman" panose="02020603050405020304"/>
                <a:cs typeface="Times New Roman" panose="02020603050405020304"/>
                <a:sym typeface="+mn-ea"/>
              </a:rPr>
              <a:t>public key known to everyone</a:t>
            </a:r>
            <a:endParaRPr lang="en-US" sz="20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812800" lvl="1" indent="-342900" algn="l">
              <a:lnSpc>
                <a:spcPct val="100000"/>
              </a:lnSpc>
              <a:spcBef>
                <a:spcPts val="82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000" spc="-5" dirty="0">
                <a:latin typeface="Times New Roman" panose="02020603050405020304"/>
                <a:cs typeface="Times New Roman" panose="02020603050405020304"/>
                <a:sym typeface="+mn-ea"/>
              </a:rPr>
              <a:t>private key known only by owner</a:t>
            </a:r>
            <a:endParaRPr lang="en-US" sz="20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812800" lvl="1" indent="-342900" algn="l">
              <a:lnSpc>
                <a:spcPct val="100000"/>
              </a:lnSpc>
              <a:spcBef>
                <a:spcPts val="82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000" spc="-5" dirty="0">
                <a:latin typeface="Times New Roman" panose="02020603050405020304"/>
                <a:cs typeface="Times New Roman" panose="02020603050405020304"/>
                <a:sym typeface="+mn-ea"/>
              </a:rPr>
              <a:t>Much slower to compute than secret key cryptography</a:t>
            </a:r>
            <a:endParaRPr sz="2000">
              <a:latin typeface="Times New Roman" panose="02020603050405020304"/>
              <a:cs typeface="Times New Roman" panose="02020603050405020304"/>
            </a:endParaRPr>
          </a:p>
        </p:txBody>
      </p:sp>
      <p:pic>
        <p:nvPicPr>
          <p:cNvPr id="24580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2788" y="925513"/>
            <a:ext cx="6591300" cy="15462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580" y="838580"/>
            <a:ext cx="8229600" cy="0"/>
          </a:xfrm>
          <a:custGeom>
            <a:avLst/>
            <a:gdLst/>
            <a:ahLst/>
            <a:cxnLst/>
            <a:rect l="l" t="t" r="r" b="b"/>
            <a:pathLst>
              <a:path w="8229600">
                <a:moveTo>
                  <a:pt x="0" y="0"/>
                </a:moveTo>
                <a:lnTo>
                  <a:pt x="8229600" y="0"/>
                </a:lnTo>
              </a:path>
            </a:pathLst>
          </a:custGeom>
          <a:ln w="19050">
            <a:solidFill>
              <a:srgbClr val="0064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58470" y="90170"/>
            <a:ext cx="8229600" cy="6889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fr-FR" u="none" err="1">
                <a:sym typeface="+mn-ea"/>
              </a:rPr>
              <a:t>RSA Factoring Challenge</a:t>
            </a:r>
            <a:endParaRPr lang="en-US" altLang="fr-FR" u="none" err="1">
              <a:sym typeface="+mn-e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065"/>
              </a:lnSpc>
            </a:pPr>
            <a:fld id="{81D60167-4931-47E6-BA6A-407CBD079E47}" type="slidenum">
              <a:rPr dirty="0"/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421640" y="861060"/>
            <a:ext cx="8228965" cy="420370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 marL="355600" lvl="1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spc="-5" dirty="0">
                <a:latin typeface="Times New Roman" panose="02020603050405020304"/>
                <a:cs typeface="Times New Roman" panose="02020603050405020304"/>
                <a:sym typeface="+mn-ea"/>
              </a:rPr>
              <a:t>Launched by RSA Lab in 1991</a:t>
            </a:r>
            <a:endParaRPr lang="en-US" sz="2000" spc="-5" dirty="0">
              <a:latin typeface="Times New Roman" panose="02020603050405020304"/>
              <a:cs typeface="Times New Roman" panose="02020603050405020304"/>
              <a:sym typeface="+mn-ea"/>
            </a:endParaRPr>
          </a:p>
        </p:txBody>
      </p:sp>
      <p:pic>
        <p:nvPicPr>
          <p:cNvPr id="6" name="图片 5" descr="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1533525"/>
            <a:ext cx="9144000" cy="416242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580" y="838580"/>
            <a:ext cx="8229600" cy="0"/>
          </a:xfrm>
          <a:custGeom>
            <a:avLst/>
            <a:gdLst/>
            <a:ahLst/>
            <a:cxnLst/>
            <a:rect l="l" t="t" r="r" b="b"/>
            <a:pathLst>
              <a:path w="8229600">
                <a:moveTo>
                  <a:pt x="0" y="0"/>
                </a:moveTo>
                <a:lnTo>
                  <a:pt x="8229600" y="0"/>
                </a:lnTo>
              </a:path>
            </a:pathLst>
          </a:custGeom>
          <a:ln w="19050">
            <a:solidFill>
              <a:srgbClr val="0064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57835" y="90170"/>
            <a:ext cx="8561705" cy="6273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l">
              <a:lnSpc>
                <a:spcPct val="100000"/>
              </a:lnSpc>
              <a:spcBef>
                <a:spcPts val="95"/>
              </a:spcBef>
            </a:pPr>
            <a:r>
              <a:rPr lang="en-US" sz="4000" u="none" spc="-5" dirty="0"/>
              <a:t>RSA: Security</a:t>
            </a:r>
            <a:endParaRPr lang="en-US" sz="4000" u="none" spc="-5" dirty="0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065"/>
              </a:lnSpc>
            </a:pPr>
            <a:fld id="{81D60167-4931-47E6-BA6A-407CBD079E47}" type="slidenum">
              <a:rPr dirty="0"/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421640" y="767715"/>
            <a:ext cx="8266430" cy="4725035"/>
          </a:xfrm>
          <a:prstGeom prst="rect">
            <a:avLst/>
          </a:prstGeom>
        </p:spPr>
        <p:txBody>
          <a:bodyPr vert="horz" wrap="square" lIns="0" tIns="104139" rIns="0" bIns="0" rtlCol="0">
            <a:spAutoFit/>
          </a:bodyPr>
          <a:lstStyle/>
          <a:p>
            <a:pPr marL="355600" lvl="1" indent="-342900" algn="just">
              <a:lnSpc>
                <a:spcPct val="100000"/>
              </a:lnSpc>
              <a:spcBef>
                <a:spcPts val="82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sz="2400" spc="-5" dirty="0">
                <a:latin typeface="Times New Roman" panose="02020603050405020304"/>
                <a:cs typeface="Times New Roman" panose="02020603050405020304"/>
                <a:sym typeface="+mn-ea"/>
              </a:rPr>
              <a:t>At present, key sizes of 1024 bits are considered secure </a:t>
            </a:r>
            <a:endParaRPr sz="24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812800" lvl="2" indent="-342900" algn="just">
              <a:lnSpc>
                <a:spcPct val="100000"/>
              </a:lnSpc>
              <a:spcBef>
                <a:spcPts val="82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sz="2000" spc="-5" dirty="0">
                <a:latin typeface="Times New Roman" panose="02020603050405020304"/>
                <a:cs typeface="Times New Roman" panose="02020603050405020304"/>
                <a:sym typeface="+mn-ea"/>
              </a:rPr>
              <a:t>but 2048 </a:t>
            </a:r>
            <a:r>
              <a:rPr lang="en-US" sz="2000" spc="-5" dirty="0">
                <a:latin typeface="Times New Roman" panose="02020603050405020304"/>
                <a:cs typeface="Times New Roman" panose="02020603050405020304"/>
                <a:sym typeface="+mn-ea"/>
              </a:rPr>
              <a:t>bits </a:t>
            </a:r>
            <a:r>
              <a:rPr sz="2000" spc="-5" dirty="0">
                <a:latin typeface="Times New Roman" panose="02020603050405020304"/>
                <a:cs typeface="Times New Roman" panose="02020603050405020304"/>
                <a:sym typeface="+mn-ea"/>
              </a:rPr>
              <a:t>is better</a:t>
            </a:r>
            <a:endParaRPr sz="20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355600" lvl="1" indent="-342900" algn="just">
              <a:lnSpc>
                <a:spcPct val="100000"/>
              </a:lnSpc>
              <a:spcBef>
                <a:spcPts val="82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endParaRPr sz="24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355600" lvl="1" indent="-342900" algn="just">
              <a:lnSpc>
                <a:spcPct val="100000"/>
              </a:lnSpc>
              <a:spcBef>
                <a:spcPts val="82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sz="2400" spc="-5" dirty="0">
                <a:latin typeface="Times New Roman" panose="02020603050405020304"/>
                <a:cs typeface="Times New Roman" panose="02020603050405020304"/>
                <a:sym typeface="+mn-ea"/>
              </a:rPr>
              <a:t>Tips for making n difficult to factor</a:t>
            </a:r>
            <a:endParaRPr sz="24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812800" lvl="2" indent="-342900" algn="just">
              <a:lnSpc>
                <a:spcPct val="100000"/>
              </a:lnSpc>
              <a:spcBef>
                <a:spcPts val="82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sz="2000" spc="-5" dirty="0">
                <a:latin typeface="Times New Roman" panose="02020603050405020304"/>
                <a:cs typeface="Times New Roman" panose="02020603050405020304"/>
                <a:sym typeface="+mn-ea"/>
              </a:rPr>
              <a:t>p and q lengths should be similar (ex.: ~500 bits each if key is 1024 bits)</a:t>
            </a:r>
            <a:endParaRPr sz="20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1270000" lvl="3" indent="-342900" algn="just">
              <a:lnSpc>
                <a:spcPct val="100000"/>
              </a:lnSpc>
              <a:spcBef>
                <a:spcPts val="82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000" spc="-5" dirty="0">
                <a:latin typeface="Times New Roman" panose="02020603050405020304"/>
                <a:cs typeface="Times New Roman" panose="02020603050405020304"/>
                <a:sym typeface="+mn-ea"/>
              </a:rPr>
              <a:t>but not too close</a:t>
            </a:r>
            <a:endParaRPr lang="en-US" sz="20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1727200" lvl="4" indent="-342900" algn="just">
              <a:lnSpc>
                <a:spcPct val="100000"/>
              </a:lnSpc>
              <a:spcBef>
                <a:spcPts val="82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sz="2000" spc="-5" dirty="0">
                <a:latin typeface="Times New Roman" panose="02020603050405020304"/>
                <a:cs typeface="Times New Roman" panose="02020603050405020304"/>
                <a:sym typeface="+mn-ea"/>
              </a:rPr>
              <a:t>Fermat factorization method</a:t>
            </a:r>
            <a:r>
              <a:rPr lang="en-US" sz="2000" spc="-5" dirty="0">
                <a:latin typeface="Times New Roman" panose="02020603050405020304"/>
                <a:cs typeface="Times New Roman" panose="02020603050405020304"/>
                <a:sym typeface="+mn-ea"/>
              </a:rPr>
              <a:t>:</a:t>
            </a:r>
            <a:r>
              <a:rPr sz="2000" spc="-5" dirty="0">
                <a:latin typeface="Times New Roman" panose="02020603050405020304"/>
                <a:cs typeface="Times New Roman" panose="02020603050405020304"/>
                <a:sym typeface="+mn-ea"/>
              </a:rPr>
              <a:t> n = x</a:t>
            </a:r>
            <a:r>
              <a:rPr sz="2000" spc="-10" baseline="30000" dirty="0">
                <a:solidFill>
                  <a:schemeClr val="tx1"/>
                </a:solidFill>
                <a:uFillTx/>
                <a:latin typeface="Times New Roman" panose="02020603050405020304"/>
                <a:cs typeface="Times New Roman" panose="02020603050405020304"/>
                <a:sym typeface="+mn-ea"/>
              </a:rPr>
              <a:t>2</a:t>
            </a:r>
            <a:r>
              <a:rPr sz="2000" spc="-5" dirty="0">
                <a:latin typeface="Times New Roman" panose="02020603050405020304"/>
                <a:cs typeface="Times New Roman" panose="02020603050405020304"/>
                <a:sym typeface="+mn-ea"/>
              </a:rPr>
              <a:t> − y</a:t>
            </a:r>
            <a:r>
              <a:rPr sz="2000" spc="-10" baseline="30000" dirty="0">
                <a:uFillTx/>
                <a:latin typeface="Times New Roman" panose="02020603050405020304"/>
                <a:cs typeface="Times New Roman" panose="02020603050405020304"/>
                <a:sym typeface="+mn-ea"/>
              </a:rPr>
              <a:t>2</a:t>
            </a:r>
            <a:r>
              <a:rPr sz="2000" spc="-5" dirty="0">
                <a:latin typeface="Times New Roman" panose="02020603050405020304"/>
                <a:cs typeface="Times New Roman" panose="02020603050405020304"/>
                <a:sym typeface="+mn-ea"/>
              </a:rPr>
              <a:t> = (x + y)(x − y)</a:t>
            </a:r>
            <a:endParaRPr sz="20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812800" lvl="2" indent="-342900" algn="just">
              <a:lnSpc>
                <a:spcPct val="100000"/>
              </a:lnSpc>
              <a:spcBef>
                <a:spcPts val="82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sz="2000" spc="-5" dirty="0">
                <a:latin typeface="Times New Roman" panose="02020603050405020304"/>
                <a:cs typeface="Times New Roman" panose="02020603050405020304"/>
                <a:sym typeface="+mn-ea"/>
              </a:rPr>
              <a:t>both (p-1) and (q-1) should contain a “large” prime factor</a:t>
            </a:r>
            <a:endParaRPr sz="20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1270000" lvl="3" indent="-342900" algn="just">
              <a:lnSpc>
                <a:spcPct val="100000"/>
              </a:lnSpc>
              <a:spcBef>
                <a:spcPts val="82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sz="2000" spc="-5" dirty="0">
                <a:latin typeface="Times New Roman" panose="02020603050405020304"/>
                <a:cs typeface="Times New Roman" panose="02020603050405020304"/>
                <a:sym typeface="+mn-ea"/>
              </a:rPr>
              <a:t>Pollard </a:t>
            </a:r>
            <a:r>
              <a:rPr lang="en-US" sz="2000" spc="-5" dirty="0">
                <a:latin typeface="Times New Roman" panose="02020603050405020304"/>
                <a:cs typeface="Times New Roman" panose="02020603050405020304"/>
                <a:sym typeface="+mn-ea"/>
              </a:rPr>
              <a:t>(</a:t>
            </a:r>
            <a:r>
              <a:rPr sz="2000" spc="-5" dirty="0">
                <a:latin typeface="Times New Roman" panose="02020603050405020304"/>
                <a:cs typeface="Times New Roman" panose="02020603050405020304"/>
                <a:sym typeface="+mn-ea"/>
              </a:rPr>
              <a:t>p − 1</a:t>
            </a:r>
            <a:r>
              <a:rPr lang="en-US" sz="2000" spc="-5" dirty="0">
                <a:latin typeface="Times New Roman" panose="02020603050405020304"/>
                <a:cs typeface="Times New Roman" panose="02020603050405020304"/>
                <a:sym typeface="+mn-ea"/>
              </a:rPr>
              <a:t>)</a:t>
            </a:r>
            <a:r>
              <a:rPr sz="2000" spc="-5" dirty="0">
                <a:latin typeface="Times New Roman" panose="02020603050405020304"/>
                <a:cs typeface="Times New Roman" panose="02020603050405020304"/>
                <a:sym typeface="+mn-ea"/>
              </a:rPr>
              <a:t> factorization</a:t>
            </a:r>
            <a:endParaRPr sz="20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812800" lvl="2" indent="-342900" algn="just">
              <a:lnSpc>
                <a:spcPct val="100000"/>
              </a:lnSpc>
              <a:spcBef>
                <a:spcPts val="82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sz="2000" spc="-5" dirty="0">
                <a:latin typeface="Times New Roman" panose="02020603050405020304"/>
                <a:cs typeface="Times New Roman" panose="02020603050405020304"/>
                <a:sym typeface="+mn-ea"/>
              </a:rPr>
              <a:t>gcd(p-1, q-1) should be “small”</a:t>
            </a:r>
            <a:endParaRPr sz="20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812800" lvl="2" indent="-342900" algn="just">
              <a:lnSpc>
                <a:spcPct val="100000"/>
              </a:lnSpc>
              <a:spcBef>
                <a:spcPts val="82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sz="2000" spc="-5" dirty="0">
                <a:latin typeface="Times New Roman" panose="02020603050405020304"/>
                <a:cs typeface="Times New Roman" panose="02020603050405020304"/>
                <a:sym typeface="+mn-ea"/>
              </a:rPr>
              <a:t>d should be larger than n</a:t>
            </a:r>
            <a:r>
              <a:rPr sz="2000" spc="-10" baseline="30000" dirty="0">
                <a:solidFill>
                  <a:schemeClr val="tx1"/>
                </a:solidFill>
                <a:uFillTx/>
                <a:latin typeface="Times New Roman" panose="02020603050405020304"/>
                <a:cs typeface="Times New Roman" panose="02020603050405020304"/>
                <a:sym typeface="+mn-ea"/>
              </a:rPr>
              <a:t>1/4</a:t>
            </a:r>
            <a:endParaRPr sz="2000" spc="-10" baseline="30000" dirty="0">
              <a:solidFill>
                <a:schemeClr val="tx1"/>
              </a:solidFill>
              <a:uFillTx/>
              <a:latin typeface="Times New Roman" panose="02020603050405020304"/>
              <a:cs typeface="Times New Roman" panose="02020603050405020304"/>
              <a:sym typeface="+mn-ea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580" y="838580"/>
            <a:ext cx="8229600" cy="0"/>
          </a:xfrm>
          <a:custGeom>
            <a:avLst/>
            <a:gdLst/>
            <a:ahLst/>
            <a:cxnLst/>
            <a:rect l="l" t="t" r="r" b="b"/>
            <a:pathLst>
              <a:path w="8229600">
                <a:moveTo>
                  <a:pt x="0" y="0"/>
                </a:moveTo>
                <a:lnTo>
                  <a:pt x="8229600" y="0"/>
                </a:lnTo>
              </a:path>
            </a:pathLst>
          </a:custGeom>
          <a:ln w="19050">
            <a:solidFill>
              <a:srgbClr val="0064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58470" y="90170"/>
            <a:ext cx="8229600" cy="6889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fr-FR" u="none" err="1">
                <a:sym typeface="+mn-ea"/>
              </a:rPr>
              <a:t>RSA implementation</a:t>
            </a:r>
            <a:endParaRPr lang="en-US" altLang="fr-FR" u="none" err="1">
              <a:sym typeface="+mn-e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065"/>
              </a:lnSpc>
            </a:pPr>
            <a:fld id="{81D60167-4931-47E6-BA6A-407CBD079E47}" type="slidenum">
              <a:rPr dirty="0"/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421640" y="861060"/>
            <a:ext cx="8228965" cy="5711825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 marL="355600" lvl="1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spc="-5" dirty="0">
                <a:latin typeface="Times New Roman" panose="02020603050405020304"/>
                <a:cs typeface="Times New Roman" panose="02020603050405020304"/>
                <a:sym typeface="+mn-ea"/>
              </a:rPr>
              <a:t>Select primes p and q  </a:t>
            </a:r>
            <a:endParaRPr lang="en-US" sz="24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812800" lvl="2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000" spc="-5" dirty="0">
                <a:latin typeface="Times New Roman" panose="02020603050405020304"/>
                <a:cs typeface="Times New Roman" panose="02020603050405020304"/>
                <a:sym typeface="+mn-ea"/>
              </a:rPr>
              <a:t>In practice, select random numbers, then test for primality</a:t>
            </a:r>
            <a:endParaRPr lang="en-US" sz="20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1270000" lvl="3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000" spc="-5" dirty="0">
                <a:latin typeface="Times New Roman" panose="02020603050405020304"/>
                <a:cs typeface="Times New Roman" panose="02020603050405020304"/>
                <a:sym typeface="+mn-ea"/>
              </a:rPr>
              <a:t>Prob. a randomly chosen number n being prime ≈ 1/ln(n)</a:t>
            </a:r>
            <a:endParaRPr lang="en-US" sz="20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812800" lvl="2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000" spc="-5" dirty="0">
                <a:latin typeface="Times New Roman" panose="02020603050405020304"/>
                <a:cs typeface="Times New Roman" panose="02020603050405020304"/>
                <a:sym typeface="+mn-ea"/>
              </a:rPr>
              <a:t>Many implementations use the Rabin-Miller test</a:t>
            </a:r>
            <a:endParaRPr lang="en-US" sz="20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355600" lvl="1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endParaRPr lang="en-US" sz="24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355600" lvl="1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spc="-5" dirty="0">
                <a:latin typeface="Times New Roman" panose="02020603050405020304"/>
                <a:cs typeface="Times New Roman" panose="02020603050405020304"/>
                <a:sym typeface="+mn-ea"/>
              </a:rPr>
              <a:t>Fermat test: theory</a:t>
            </a:r>
            <a:endParaRPr lang="en-US" sz="24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812800" lvl="2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000" spc="-5" dirty="0">
                <a:latin typeface="Times New Roman" panose="02020603050405020304"/>
                <a:cs typeface="Times New Roman" panose="02020603050405020304"/>
                <a:sym typeface="+mn-ea"/>
              </a:rPr>
              <a:t>Fermat's little theorem: for prime p: a</a:t>
            </a:r>
            <a:r>
              <a:rPr lang="en-US" sz="2000" spc="-10" baseline="30000" dirty="0">
                <a:solidFill>
                  <a:schemeClr val="tx1"/>
                </a:solidFill>
                <a:uFillTx/>
                <a:latin typeface="Times New Roman" panose="02020603050405020304"/>
                <a:cs typeface="Times New Roman" panose="02020603050405020304"/>
                <a:sym typeface="+mn-ea"/>
              </a:rPr>
              <a:t>p-1</a:t>
            </a:r>
            <a:r>
              <a:rPr lang="en-US" sz="2000" spc="-5" dirty="0">
                <a:latin typeface="Times New Roman" panose="02020603050405020304"/>
                <a:cs typeface="Times New Roman" panose="02020603050405020304"/>
                <a:sym typeface="+mn-ea"/>
              </a:rPr>
              <a:t> = 1 mod p</a:t>
            </a:r>
            <a:endParaRPr lang="en-US" sz="20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12700" lvl="1" indent="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None/>
              <a:tabLst>
                <a:tab pos="354965" algn="l"/>
                <a:tab pos="355600" algn="l"/>
              </a:tabLst>
            </a:pPr>
            <a:endParaRPr lang="en-US" sz="24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355600" lvl="1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spc="-5" dirty="0">
                <a:latin typeface="Times New Roman" panose="02020603050405020304"/>
                <a:cs typeface="Times New Roman" panose="02020603050405020304"/>
                <a:sym typeface="+mn-ea"/>
              </a:rPr>
              <a:t>Fermat test: algorithm</a:t>
            </a:r>
            <a:endParaRPr lang="en-US" sz="24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812800" lvl="2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000" spc="-5" dirty="0">
                <a:latin typeface="Times New Roman" panose="02020603050405020304"/>
                <a:cs typeface="Times New Roman" panose="02020603050405020304"/>
                <a:sym typeface="+mn-ea"/>
              </a:rPr>
              <a:t>For i=1 to k</a:t>
            </a:r>
            <a:endParaRPr lang="en-US" sz="20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1270000" lvl="3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000" spc="-5" dirty="0">
                <a:latin typeface="Times New Roman" panose="02020603050405020304"/>
                <a:cs typeface="Times New Roman" panose="02020603050405020304"/>
                <a:sym typeface="+mn-ea"/>
              </a:rPr>
              <a:t>pick a randomly</a:t>
            </a:r>
            <a:endParaRPr lang="en-US" sz="20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1270000" lvl="3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000" spc="-5" dirty="0">
                <a:latin typeface="Times New Roman" panose="02020603050405020304"/>
                <a:cs typeface="Times New Roman" panose="02020603050405020304"/>
                <a:sym typeface="+mn-ea"/>
              </a:rPr>
              <a:t>if a</a:t>
            </a:r>
            <a:r>
              <a:rPr lang="en-US" sz="2000" spc="-10" baseline="30000" dirty="0">
                <a:uFillTx/>
                <a:latin typeface="Times New Roman" panose="02020603050405020304"/>
                <a:cs typeface="Times New Roman" panose="02020603050405020304"/>
                <a:sym typeface="+mn-ea"/>
              </a:rPr>
              <a:t>n</a:t>
            </a:r>
            <a:r>
              <a:rPr lang="en-US" sz="2000" spc="-10" baseline="30000" dirty="0">
                <a:uFillTx/>
                <a:latin typeface="Times New Roman" panose="02020603050405020304"/>
                <a:cs typeface="Times New Roman" panose="02020603050405020304"/>
                <a:sym typeface="+mn-ea"/>
              </a:rPr>
              <a:t>-1</a:t>
            </a:r>
            <a:r>
              <a:rPr lang="en-US" sz="2000" spc="-5" dirty="0">
                <a:latin typeface="Times New Roman" panose="02020603050405020304"/>
                <a:cs typeface="Times New Roman" panose="02020603050405020304"/>
                <a:sym typeface="+mn-ea"/>
              </a:rPr>
              <a:t> != 1 mod n output “n is composite”</a:t>
            </a:r>
            <a:endParaRPr lang="en-US" sz="20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914400" lvl="4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000" spc="-5" dirty="0">
                <a:latin typeface="Times New Roman" panose="02020603050405020304"/>
                <a:cs typeface="Times New Roman" panose="02020603050405020304"/>
                <a:sym typeface="+mn-ea"/>
              </a:rPr>
              <a:t>EndFor </a:t>
            </a:r>
            <a:endParaRPr lang="en-US" sz="20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914400" lvl="4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000" spc="-5" dirty="0">
                <a:latin typeface="Times New Roman" panose="02020603050405020304"/>
                <a:cs typeface="Times New Roman" panose="02020603050405020304"/>
                <a:sym typeface="+mn-ea"/>
              </a:rPr>
              <a:t>output “possible prime”</a:t>
            </a:r>
            <a:endParaRPr lang="en-US" sz="20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1270000" lvl="3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endParaRPr lang="en-US" sz="2000" spc="-5" dirty="0">
              <a:latin typeface="Times New Roman" panose="02020603050405020304"/>
              <a:cs typeface="Times New Roman" panose="02020603050405020304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580" y="838580"/>
            <a:ext cx="8229600" cy="0"/>
          </a:xfrm>
          <a:custGeom>
            <a:avLst/>
            <a:gdLst/>
            <a:ahLst/>
            <a:cxnLst/>
            <a:rect l="l" t="t" r="r" b="b"/>
            <a:pathLst>
              <a:path w="8229600">
                <a:moveTo>
                  <a:pt x="0" y="0"/>
                </a:moveTo>
                <a:lnTo>
                  <a:pt x="8229600" y="0"/>
                </a:lnTo>
              </a:path>
            </a:pathLst>
          </a:custGeom>
          <a:ln w="19050">
            <a:solidFill>
              <a:srgbClr val="0064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58470" y="90170"/>
            <a:ext cx="8229600" cy="6889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fr-FR" u="none" err="1">
                <a:sym typeface="+mn-ea"/>
              </a:rPr>
              <a:t>Carmichael numbers</a:t>
            </a:r>
            <a:endParaRPr lang="en-US" altLang="fr-FR" u="none" err="1">
              <a:sym typeface="+mn-e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065"/>
              </a:lnSpc>
            </a:pPr>
            <a:fld id="{81D60167-4931-47E6-BA6A-407CBD079E47}" type="slidenum">
              <a:rPr dirty="0"/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421640" y="861060"/>
            <a:ext cx="8228965" cy="1141095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 marL="355600" lvl="1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spc="-5" dirty="0">
                <a:latin typeface="Times New Roman" panose="02020603050405020304"/>
                <a:cs typeface="Times New Roman" panose="02020603050405020304"/>
                <a:sym typeface="+mn-ea"/>
              </a:rPr>
              <a:t>Carmichael numbers are composites that can pass Fermet test  </a:t>
            </a:r>
            <a:endParaRPr lang="en-US" sz="24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812800" lvl="2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000" spc="-5" dirty="0">
                <a:latin typeface="Times New Roman" panose="02020603050405020304"/>
                <a:cs typeface="Times New Roman" panose="02020603050405020304"/>
                <a:sym typeface="+mn-ea"/>
              </a:rPr>
              <a:t>Bad news: there are infinite many Carmichael numbers</a:t>
            </a:r>
            <a:endParaRPr lang="en-US" sz="20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1270000" lvl="3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000" spc="-5" dirty="0">
                <a:latin typeface="Times New Roman" panose="02020603050405020304"/>
                <a:cs typeface="Times New Roman" panose="02020603050405020304"/>
                <a:sym typeface="+mn-ea"/>
              </a:rPr>
              <a:t>First three: 561, 115, 1729</a:t>
            </a:r>
            <a:endParaRPr lang="en-US" sz="2000" spc="-5" dirty="0">
              <a:latin typeface="Times New Roman" panose="02020603050405020304"/>
              <a:cs typeface="Times New Roman" panose="02020603050405020304"/>
              <a:sym typeface="+mn-ea"/>
            </a:endParaRPr>
          </a:p>
        </p:txBody>
      </p:sp>
      <p:graphicFrame>
        <p:nvGraphicFramePr>
          <p:cNvPr id="6" name="对象 5"/>
          <p:cNvGraphicFramePr/>
          <p:nvPr/>
        </p:nvGraphicFramePr>
        <p:xfrm>
          <a:off x="907415" y="2122170"/>
          <a:ext cx="6311900" cy="45091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" name="" r:id="rId1" imgW="5924550" imgH="4238625" progId="Paint.Picture">
                  <p:embed/>
                </p:oleObj>
              </mc:Choice>
              <mc:Fallback>
                <p:oleObj name="" r:id="rId1" imgW="5924550" imgH="4238625" progId="Paint.Picture">
                  <p:embed/>
                  <p:pic>
                    <p:nvPicPr>
                      <p:cNvPr id="0" name="图片 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907415" y="2122170"/>
                        <a:ext cx="6311900" cy="45091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580" y="838580"/>
            <a:ext cx="8229600" cy="0"/>
          </a:xfrm>
          <a:custGeom>
            <a:avLst/>
            <a:gdLst/>
            <a:ahLst/>
            <a:cxnLst/>
            <a:rect l="l" t="t" r="r" b="b"/>
            <a:pathLst>
              <a:path w="8229600">
                <a:moveTo>
                  <a:pt x="0" y="0"/>
                </a:moveTo>
                <a:lnTo>
                  <a:pt x="8229600" y="0"/>
                </a:lnTo>
              </a:path>
            </a:pathLst>
          </a:custGeom>
          <a:ln w="19050">
            <a:solidFill>
              <a:srgbClr val="0064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58470" y="90170"/>
            <a:ext cx="8229600" cy="6889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fr-FR" u="none" err="1">
                <a:sym typeface="+mn-ea"/>
              </a:rPr>
              <a:t>RSA implementation</a:t>
            </a:r>
            <a:endParaRPr lang="en-US" altLang="fr-FR" u="none" err="1">
              <a:sym typeface="+mn-e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065"/>
              </a:lnSpc>
            </a:pPr>
            <a:fld id="{81D60167-4931-47E6-BA6A-407CBD079E47}" type="slidenum">
              <a:rPr dirty="0"/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421640" y="861060"/>
            <a:ext cx="8228965" cy="1861820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 marL="355600" lvl="1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spc="-5" dirty="0">
                <a:latin typeface="Times New Roman" panose="02020603050405020304"/>
                <a:cs typeface="Times New Roman" panose="02020603050405020304"/>
                <a:sym typeface="+mn-ea"/>
              </a:rPr>
              <a:t>Select e </a:t>
            </a:r>
            <a:endParaRPr lang="en-US" sz="24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812800" lvl="2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000" spc="-5" dirty="0">
                <a:latin typeface="Times New Roman" panose="02020603050405020304"/>
                <a:cs typeface="Times New Roman" panose="02020603050405020304"/>
                <a:sym typeface="+mn-ea"/>
              </a:rPr>
              <a:t>e is usually chosen to be 3 or 2</a:t>
            </a:r>
            <a:r>
              <a:rPr lang="en-US" sz="2000" spc="-10" baseline="30000" dirty="0">
                <a:solidFill>
                  <a:schemeClr val="tx1"/>
                </a:solidFill>
                <a:uFillTx/>
                <a:latin typeface="Times New Roman" panose="02020603050405020304"/>
                <a:cs typeface="Times New Roman" panose="02020603050405020304"/>
                <a:sym typeface="+mn-ea"/>
              </a:rPr>
              <a:t>16</a:t>
            </a:r>
            <a:r>
              <a:rPr lang="en-US" sz="2000" spc="-5" dirty="0">
                <a:latin typeface="Times New Roman" panose="02020603050405020304"/>
                <a:cs typeface="Times New Roman" panose="02020603050405020304"/>
                <a:sym typeface="+mn-ea"/>
              </a:rPr>
              <a:t>+ 1 = 65537 </a:t>
            </a:r>
            <a:endParaRPr lang="en-US" sz="20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812800" lvl="2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000" spc="-5" dirty="0">
                <a:latin typeface="Times New Roman" panose="02020603050405020304"/>
                <a:cs typeface="Times New Roman" panose="02020603050405020304"/>
                <a:sym typeface="+mn-ea"/>
              </a:rPr>
              <a:t>Binary: 11 or 10000000000000001 </a:t>
            </a:r>
            <a:endParaRPr lang="en-US" sz="20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812800" lvl="2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000" spc="-5" dirty="0">
                <a:latin typeface="Times New Roman" panose="02020603050405020304"/>
                <a:cs typeface="Times New Roman" panose="02020603050405020304"/>
                <a:sym typeface="+mn-ea"/>
              </a:rPr>
              <a:t>In order to speed up the encryption </a:t>
            </a:r>
            <a:endParaRPr lang="en-US" sz="20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1270000" lvl="3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000" spc="-5" dirty="0">
                <a:latin typeface="Times New Roman" panose="02020603050405020304"/>
                <a:cs typeface="Times New Roman" panose="02020603050405020304"/>
                <a:sym typeface="+mn-ea"/>
              </a:rPr>
              <a:t>the smaller the number of 1 bits, the better </a:t>
            </a:r>
            <a:endParaRPr lang="en-US" sz="2000" spc="-5" dirty="0">
              <a:latin typeface="Times New Roman" panose="02020603050405020304"/>
              <a:cs typeface="Times New Roman" panose="02020603050405020304"/>
              <a:sym typeface="+mn-ea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580" y="838580"/>
            <a:ext cx="8229600" cy="0"/>
          </a:xfrm>
          <a:custGeom>
            <a:avLst/>
            <a:gdLst/>
            <a:ahLst/>
            <a:cxnLst/>
            <a:rect l="l" t="t" r="r" b="b"/>
            <a:pathLst>
              <a:path w="8229600">
                <a:moveTo>
                  <a:pt x="0" y="0"/>
                </a:moveTo>
                <a:lnTo>
                  <a:pt x="8229600" y="0"/>
                </a:lnTo>
              </a:path>
            </a:pathLst>
          </a:custGeom>
          <a:ln w="19050">
            <a:solidFill>
              <a:srgbClr val="0064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58470" y="90170"/>
            <a:ext cx="8229600" cy="6889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u="none" dirty="0">
                <a:sym typeface="+mn-ea"/>
              </a:rPr>
              <a:t>Square-and-Multiply Algorithm</a:t>
            </a:r>
            <a:endParaRPr u="none" dirty="0">
              <a:sym typeface="+mn-e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065"/>
              </a:lnSpc>
            </a:pPr>
            <a:fld id="{81D60167-4931-47E6-BA6A-407CBD079E47}" type="slidenum">
              <a:rPr dirty="0"/>
            </a:fld>
            <a:endParaRPr dirty="0"/>
          </a:p>
        </p:txBody>
      </p:sp>
      <p:graphicFrame>
        <p:nvGraphicFramePr>
          <p:cNvPr id="8" name="对象 7"/>
          <p:cNvGraphicFramePr/>
          <p:nvPr/>
        </p:nvGraphicFramePr>
        <p:xfrm>
          <a:off x="475615" y="1031240"/>
          <a:ext cx="8192135" cy="52273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" name="" r:id="rId1" imgW="8258175" imgH="5343525" progId="Paint.Picture">
                  <p:embed/>
                </p:oleObj>
              </mc:Choice>
              <mc:Fallback>
                <p:oleObj name="" r:id="rId1" imgW="8258175" imgH="5343525" progId="Paint.Picture">
                  <p:embed/>
                  <p:pic>
                    <p:nvPicPr>
                      <p:cNvPr id="0" name="图片 8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75615" y="1031240"/>
                        <a:ext cx="8192135" cy="52273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580" y="838580"/>
            <a:ext cx="8229600" cy="0"/>
          </a:xfrm>
          <a:custGeom>
            <a:avLst/>
            <a:gdLst/>
            <a:ahLst/>
            <a:cxnLst/>
            <a:rect l="l" t="t" r="r" b="b"/>
            <a:pathLst>
              <a:path w="8229600">
                <a:moveTo>
                  <a:pt x="0" y="0"/>
                </a:moveTo>
                <a:lnTo>
                  <a:pt x="8229600" y="0"/>
                </a:lnTo>
              </a:path>
            </a:pathLst>
          </a:custGeom>
          <a:ln w="19050">
            <a:solidFill>
              <a:srgbClr val="0064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58470" y="90170"/>
            <a:ext cx="8229600" cy="6889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u="none" spc="-5" dirty="0">
                <a:sym typeface="+mn-ea"/>
              </a:rPr>
              <a:t>Compute d</a:t>
            </a:r>
            <a:endParaRPr lang="en-US" u="none" spc="-5" dirty="0">
              <a:sym typeface="+mn-e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065"/>
              </a:lnSpc>
            </a:pPr>
            <a:fld id="{81D60167-4931-47E6-BA6A-407CBD079E47}" type="slidenum">
              <a:rPr dirty="0"/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490855" y="819785"/>
            <a:ext cx="8228965" cy="1202690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 marL="355600" lvl="1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spc="-5" dirty="0">
                <a:latin typeface="Times New Roman" panose="02020603050405020304"/>
                <a:cs typeface="Times New Roman" panose="02020603050405020304"/>
                <a:sym typeface="+mn-ea"/>
              </a:rPr>
              <a:t>ed mod (p-1)(q-1) = 1</a:t>
            </a:r>
            <a:endParaRPr lang="en-US" sz="24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812800" lvl="2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000" dirty="0">
                <a:latin typeface="Times New Roman" panose="02020603050405020304"/>
                <a:cs typeface="Times New Roman" panose="02020603050405020304"/>
                <a:sym typeface="+mn-ea"/>
              </a:rPr>
              <a:t>Linear Diophantine equation in two variables</a:t>
            </a:r>
            <a:endParaRPr lang="en-US" sz="2400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355600" lvl="1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spc="-5" dirty="0">
                <a:latin typeface="Times New Roman" panose="02020603050405020304"/>
                <a:cs typeface="Times New Roman" panose="02020603050405020304"/>
                <a:sym typeface="+mn-ea"/>
              </a:rPr>
              <a:t>Extended Euclidean algorithm	</a:t>
            </a:r>
            <a:endParaRPr lang="en-US" sz="2400" spc="-5" dirty="0">
              <a:solidFill>
                <a:schemeClr val="tx1"/>
              </a:solidFill>
              <a:latin typeface="Times New Roman" panose="02020603050405020304"/>
              <a:cs typeface="Times New Roman" panose="02020603050405020304"/>
            </a:endParaRPr>
          </a:p>
        </p:txBody>
      </p:sp>
      <p:graphicFrame>
        <p:nvGraphicFramePr>
          <p:cNvPr id="6" name="对象 5"/>
          <p:cNvGraphicFramePr/>
          <p:nvPr/>
        </p:nvGraphicFramePr>
        <p:xfrm>
          <a:off x="2273935" y="2653030"/>
          <a:ext cx="2717165" cy="14681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" name="" r:id="rId1" imgW="2714625" imgH="1466850" progId="Paint.Picture">
                  <p:embed/>
                </p:oleObj>
              </mc:Choice>
              <mc:Fallback>
                <p:oleObj name="" r:id="rId1" imgW="2714625" imgH="1466850" progId="Paint.Picture">
                  <p:embed/>
                  <p:pic>
                    <p:nvPicPr>
                      <p:cNvPr id="0" name="图片 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273935" y="2653030"/>
                        <a:ext cx="2717165" cy="14681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/>
          <p:nvPr/>
        </p:nvGraphicFramePr>
        <p:xfrm>
          <a:off x="2273935" y="2118995"/>
          <a:ext cx="2811780" cy="3435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" name="" r:id="rId3" imgW="2809875" imgH="342900" progId="Paint.Picture">
                  <p:embed/>
                </p:oleObj>
              </mc:Choice>
              <mc:Fallback>
                <p:oleObj name="" r:id="rId3" imgW="2809875" imgH="342900" progId="Paint.Picture">
                  <p:embed/>
                  <p:pic>
                    <p:nvPicPr>
                      <p:cNvPr id="0" name="图片 8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273935" y="2118995"/>
                        <a:ext cx="2811780" cy="3435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/>
          <p:cNvGraphicFramePr/>
          <p:nvPr/>
        </p:nvGraphicFramePr>
        <p:xfrm>
          <a:off x="5805805" y="2118995"/>
          <a:ext cx="1934845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" name="" r:id="rId5" imgW="1933575" imgH="381000" progId="Paint.Picture">
                  <p:embed/>
                </p:oleObj>
              </mc:Choice>
              <mc:Fallback>
                <p:oleObj name="" r:id="rId5" imgW="1933575" imgH="381000" progId="Paint.Picture">
                  <p:embed/>
                  <p:pic>
                    <p:nvPicPr>
                      <p:cNvPr id="0" name="图片 10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805805" y="2118995"/>
                        <a:ext cx="1934845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/>
          <p:cNvGraphicFramePr/>
          <p:nvPr/>
        </p:nvGraphicFramePr>
        <p:xfrm>
          <a:off x="490855" y="4374515"/>
          <a:ext cx="8054975" cy="13538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" name="" r:id="rId7" imgW="8048625" imgH="1352550" progId="Paint.Picture">
                  <p:embed/>
                </p:oleObj>
              </mc:Choice>
              <mc:Fallback>
                <p:oleObj name="" r:id="rId7" imgW="8048625" imgH="1352550" progId="Paint.Picture">
                  <p:embed/>
                  <p:pic>
                    <p:nvPicPr>
                      <p:cNvPr id="0" name="图片 12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90855" y="4374515"/>
                        <a:ext cx="8054975" cy="13538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580" y="838580"/>
            <a:ext cx="8229600" cy="0"/>
          </a:xfrm>
          <a:custGeom>
            <a:avLst/>
            <a:gdLst/>
            <a:ahLst/>
            <a:cxnLst/>
            <a:rect l="l" t="t" r="r" b="b"/>
            <a:pathLst>
              <a:path w="8229600">
                <a:moveTo>
                  <a:pt x="0" y="0"/>
                </a:moveTo>
                <a:lnTo>
                  <a:pt x="8229600" y="0"/>
                </a:lnTo>
              </a:path>
            </a:pathLst>
          </a:custGeom>
          <a:ln w="19050">
            <a:solidFill>
              <a:srgbClr val="0064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58470" y="90170"/>
            <a:ext cx="8483600" cy="6273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u="none" dirty="0">
                <a:sym typeface="+mn-ea"/>
              </a:rPr>
              <a:t>Attacks against RSA</a:t>
            </a:r>
            <a:r>
              <a:rPr lang="en-US" sz="4000" u="none" dirty="0">
                <a:sym typeface="+mn-ea"/>
              </a:rPr>
              <a:t>: message guessing</a:t>
            </a:r>
            <a:endParaRPr lang="en-US" sz="4000" u="none" dirty="0">
              <a:sym typeface="+mn-e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065"/>
              </a:lnSpc>
            </a:pPr>
            <a:fld id="{81D60167-4931-47E6-BA6A-407CBD079E47}" type="slidenum">
              <a:rPr dirty="0"/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421640" y="784860"/>
            <a:ext cx="8228965" cy="3549650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 marL="355600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sz="2400" dirty="0">
                <a:latin typeface="Times New Roman" panose="02020603050405020304"/>
                <a:cs typeface="Times New Roman" panose="02020603050405020304"/>
                <a:sym typeface="+mn-ea"/>
              </a:rPr>
              <a:t>Alice </a:t>
            </a:r>
            <a:r>
              <a:rPr lang="en-US" sz="2400" dirty="0">
                <a:latin typeface="Times New Roman" panose="02020603050405020304"/>
                <a:cs typeface="Times New Roman" panose="02020603050405020304"/>
                <a:sym typeface="+mn-ea"/>
              </a:rPr>
              <a:t>and Bob</a:t>
            </a:r>
            <a:r>
              <a:rPr sz="2400" dirty="0">
                <a:latin typeface="Times New Roman" panose="02020603050405020304"/>
                <a:cs typeface="Times New Roman" panose="02020603050405020304"/>
                <a:sym typeface="+mn-ea"/>
              </a:rPr>
              <a:t> are lovers.</a:t>
            </a:r>
            <a:endParaRPr sz="2400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812800" lvl="1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sz="2000" dirty="0">
                <a:latin typeface="Times New Roman" panose="02020603050405020304"/>
                <a:cs typeface="Times New Roman" panose="02020603050405020304"/>
                <a:sym typeface="+mn-ea"/>
              </a:rPr>
              <a:t>When they are happy, the message between them is often “I love you”</a:t>
            </a:r>
            <a:endParaRPr sz="2000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812800" lvl="1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000" dirty="0">
                <a:latin typeface="Times New Roman" panose="02020603050405020304"/>
                <a:cs typeface="Times New Roman" panose="02020603050405020304"/>
                <a:sym typeface="+mn-ea"/>
              </a:rPr>
              <a:t>Otherwise</a:t>
            </a:r>
            <a:r>
              <a:rPr sz="2000" dirty="0">
                <a:latin typeface="Times New Roman" panose="02020603050405020304"/>
                <a:cs typeface="Times New Roman" panose="02020603050405020304"/>
                <a:sym typeface="+mn-ea"/>
              </a:rPr>
              <a:t>, “I hate you”</a:t>
            </a:r>
            <a:endParaRPr sz="2000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355600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endParaRPr sz="2400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355600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dirty="0">
                <a:latin typeface="Times New Roman" panose="02020603050405020304"/>
                <a:cs typeface="Times New Roman" panose="02020603050405020304"/>
                <a:sym typeface="+mn-ea"/>
              </a:rPr>
              <a:t>A</a:t>
            </a:r>
            <a:r>
              <a:rPr sz="2400" dirty="0">
                <a:latin typeface="Times New Roman" panose="02020603050405020304"/>
                <a:cs typeface="Times New Roman" panose="02020603050405020304"/>
                <a:sym typeface="+mn-ea"/>
              </a:rPr>
              <a:t>ttacker can guess m and test each guess </a:t>
            </a:r>
            <a:endParaRPr sz="2400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812800" lvl="1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000" dirty="0">
                <a:latin typeface="Times New Roman" panose="02020603050405020304"/>
                <a:cs typeface="Times New Roman" panose="02020603050405020304"/>
                <a:sym typeface="+mn-ea"/>
              </a:rPr>
              <a:t>because</a:t>
            </a:r>
            <a:r>
              <a:rPr sz="2000" dirty="0">
                <a:latin typeface="Times New Roman" panose="02020603050405020304"/>
                <a:cs typeface="Times New Roman" panose="02020603050405020304"/>
                <a:sym typeface="+mn-ea"/>
              </a:rPr>
              <a:t> e is public</a:t>
            </a:r>
            <a:endParaRPr sz="2000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355600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endParaRPr sz="2400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355600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sz="2400" dirty="0">
                <a:latin typeface="Times New Roman" panose="02020603050405020304"/>
                <a:cs typeface="Times New Roman" panose="02020603050405020304"/>
                <a:sym typeface="+mn-ea"/>
              </a:rPr>
              <a:t>How to prevent this attack?</a:t>
            </a:r>
            <a:endParaRPr sz="2400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812800" lvl="1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sz="2000" dirty="0">
                <a:latin typeface="Times New Roman" panose="02020603050405020304"/>
                <a:cs typeface="Times New Roman" panose="02020603050405020304"/>
                <a:sym typeface="+mn-ea"/>
              </a:rPr>
              <a:t>Include a random number in the message</a:t>
            </a:r>
            <a:endParaRPr sz="2000" dirty="0">
              <a:latin typeface="Times New Roman" panose="02020603050405020304"/>
              <a:cs typeface="Times New Roman" panose="02020603050405020304"/>
              <a:sym typeface="+mn-ea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580" y="838580"/>
            <a:ext cx="8229600" cy="0"/>
          </a:xfrm>
          <a:custGeom>
            <a:avLst/>
            <a:gdLst/>
            <a:ahLst/>
            <a:cxnLst/>
            <a:rect l="l" t="t" r="r" b="b"/>
            <a:pathLst>
              <a:path w="8229600">
                <a:moveTo>
                  <a:pt x="0" y="0"/>
                </a:moveTo>
                <a:lnTo>
                  <a:pt x="8229600" y="0"/>
                </a:lnTo>
              </a:path>
            </a:pathLst>
          </a:custGeom>
          <a:ln w="19050">
            <a:solidFill>
              <a:srgbClr val="0064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58470" y="90170"/>
            <a:ext cx="8483600" cy="6273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u="none" dirty="0">
                <a:sym typeface="+mn-ea"/>
              </a:rPr>
              <a:t>Attacks against RSA</a:t>
            </a:r>
            <a:r>
              <a:rPr lang="en-US" sz="4000" u="none" dirty="0">
                <a:sym typeface="+mn-ea"/>
              </a:rPr>
              <a:t>: timing attack</a:t>
            </a:r>
            <a:endParaRPr lang="en-US" sz="4000" u="none" dirty="0">
              <a:sym typeface="+mn-e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065"/>
              </a:lnSpc>
            </a:pPr>
            <a:fld id="{81D60167-4931-47E6-BA6A-407CBD079E47}" type="slidenum">
              <a:rPr dirty="0"/>
            </a:fld>
            <a:endParaRPr dirty="0"/>
          </a:p>
        </p:txBody>
      </p:sp>
      <p:graphicFrame>
        <p:nvGraphicFramePr>
          <p:cNvPr id="6" name="对象 5"/>
          <p:cNvGraphicFramePr/>
          <p:nvPr/>
        </p:nvGraphicFramePr>
        <p:xfrm>
          <a:off x="627380" y="1182370"/>
          <a:ext cx="6591300" cy="2667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" name="" r:id="rId1" imgW="6591300" imgH="2667000" progId="Paint.Picture">
                  <p:embed/>
                </p:oleObj>
              </mc:Choice>
              <mc:Fallback>
                <p:oleObj name="" r:id="rId1" imgW="6591300" imgH="2667000" progId="Paint.Picture">
                  <p:embed/>
                  <p:pic>
                    <p:nvPicPr>
                      <p:cNvPr id="0" name="图片 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627380" y="1182370"/>
                        <a:ext cx="6591300" cy="2667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/>
          <p:cNvSpPr txBox="1"/>
          <p:nvPr/>
        </p:nvSpPr>
        <p:spPr>
          <a:xfrm>
            <a:off x="912495" y="4627880"/>
            <a:ext cx="69811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如果有一轮的运算时间长：迷药的这一位可能为</a:t>
            </a:r>
            <a:r>
              <a:rPr lang="en-US" altLang="zh-CN">
                <a:solidFill>
                  <a:srgbClr val="FF0000"/>
                </a:solidFill>
              </a:rPr>
              <a:t>1</a:t>
            </a:r>
            <a:r>
              <a:rPr lang="zh-CN" altLang="en-US">
                <a:solidFill>
                  <a:srgbClr val="FF0000"/>
                </a:solidFill>
              </a:rPr>
              <a:t>；短：为</a:t>
            </a:r>
            <a:r>
              <a:rPr lang="en-US" altLang="zh-CN">
                <a:solidFill>
                  <a:srgbClr val="FF0000"/>
                </a:solidFill>
              </a:rPr>
              <a:t>0</a:t>
            </a:r>
            <a:r>
              <a:rPr lang="zh-CN" altLang="en-US">
                <a:solidFill>
                  <a:srgbClr val="FF0000"/>
                </a:solidFill>
              </a:rPr>
              <a:t>。</a:t>
            </a:r>
            <a:endParaRPr lang="zh-CN" altLang="en-US">
              <a:solidFill>
                <a:srgbClr val="FF0000"/>
              </a:solidFill>
            </a:endParaRPr>
          </a:p>
          <a:p>
            <a:r>
              <a:rPr lang="zh-CN" altLang="en-US">
                <a:solidFill>
                  <a:srgbClr val="FF0000"/>
                </a:solidFill>
              </a:rPr>
              <a:t>解决：增加随机延时，设计执行时间和输入独立的算法。</a:t>
            </a:r>
            <a:endParaRPr lang="zh-CN" altLang="en-US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580" y="838580"/>
            <a:ext cx="8229600" cy="0"/>
          </a:xfrm>
          <a:custGeom>
            <a:avLst/>
            <a:gdLst/>
            <a:ahLst/>
            <a:cxnLst/>
            <a:rect l="l" t="t" r="r" b="b"/>
            <a:pathLst>
              <a:path w="8229600">
                <a:moveTo>
                  <a:pt x="0" y="0"/>
                </a:moveTo>
                <a:lnTo>
                  <a:pt x="8229600" y="0"/>
                </a:lnTo>
              </a:path>
            </a:pathLst>
          </a:custGeom>
          <a:ln w="19050">
            <a:solidFill>
              <a:srgbClr val="0064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58470" y="90170"/>
            <a:ext cx="8229600" cy="6273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4000" u="none" spc="-5" dirty="0">
                <a:sym typeface="+mn-ea"/>
              </a:rPr>
              <a:t>Test: </a:t>
            </a:r>
            <a:endParaRPr lang="en-US" sz="4000" u="none" err="1">
              <a:sym typeface="+mn-e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065"/>
              </a:lnSpc>
            </a:pPr>
            <a:fld id="{81D60167-4931-47E6-BA6A-407CBD079E47}" type="slidenum">
              <a:rPr dirty="0"/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421640" y="784860"/>
            <a:ext cx="8228965" cy="3637915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 marL="355600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dirty="0">
                <a:latin typeface="Times New Roman" panose="02020603050405020304"/>
                <a:cs typeface="Times New Roman" panose="02020603050405020304"/>
                <a:sym typeface="+mn-ea"/>
              </a:rPr>
              <a:t>Show that RSA is not resistant against chosen ciphertext attack</a:t>
            </a:r>
            <a:r>
              <a:rPr lang="zh-CN" altLang="en-US" sz="2400" dirty="0">
                <a:latin typeface="Times New Roman" panose="02020603050405020304"/>
                <a:cs typeface="Times New Roman" panose="02020603050405020304"/>
                <a:sym typeface="+mn-ea"/>
              </a:rPr>
              <a:t>选择密文攻击：</a:t>
            </a:r>
            <a:r>
              <a:rPr lang="en-US" altLang="zh-CN" sz="2400" dirty="0">
                <a:latin typeface="Times New Roman" panose="02020603050405020304"/>
                <a:cs typeface="Times New Roman" panose="02020603050405020304"/>
                <a:sym typeface="+mn-ea"/>
              </a:rPr>
              <a:t>attacker</a:t>
            </a:r>
            <a:r>
              <a:rPr lang="zh-CN" altLang="en-US" sz="2400" dirty="0">
                <a:latin typeface="Times New Roman" panose="02020603050405020304"/>
                <a:cs typeface="Times New Roman" panose="02020603050405020304"/>
                <a:sym typeface="+mn-ea"/>
              </a:rPr>
              <a:t>可以知道除目标秘闻外任何密文的明文。</a:t>
            </a:r>
            <a:endParaRPr lang="en-US" sz="2400" dirty="0">
              <a:latin typeface="Times New Roman" panose="02020603050405020304"/>
              <a:cs typeface="Times New Roman" panose="02020603050405020304"/>
            </a:endParaRPr>
          </a:p>
          <a:p>
            <a:pPr marL="355600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dirty="0">
                <a:latin typeface="Times New Roman" panose="02020603050405020304"/>
                <a:cs typeface="Times New Roman" panose="02020603050405020304"/>
                <a:sym typeface="+mn-ea"/>
              </a:rPr>
              <a:t>Attacker disposes C, can access any plaintext M' corresponding to C' as long as C' != C</a:t>
            </a:r>
            <a:endParaRPr lang="en-US" sz="2400" dirty="0">
              <a:latin typeface="Times New Roman" panose="02020603050405020304"/>
              <a:cs typeface="Times New Roman" panose="02020603050405020304"/>
            </a:endParaRPr>
          </a:p>
          <a:p>
            <a:pPr marL="355600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dirty="0">
                <a:latin typeface="Times New Roman" panose="02020603050405020304"/>
                <a:cs typeface="Times New Roman" panose="02020603050405020304"/>
                <a:sym typeface="+mn-ea"/>
              </a:rPr>
              <a:t>Show that attacker can get M</a:t>
            </a:r>
            <a:endParaRPr lang="en-US" sz="2400" dirty="0">
              <a:solidFill>
                <a:schemeClr val="tx1"/>
              </a:solidFill>
              <a:latin typeface="Times New Roman" panose="02020603050405020304"/>
              <a:cs typeface="Times New Roman" panose="02020603050405020304"/>
            </a:endParaRPr>
          </a:p>
          <a:p>
            <a:pPr marL="355600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RSA is homomorphic</a:t>
            </a:r>
            <a:r>
              <a:rPr lang="zh-CN" altLang="en-US" sz="2400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同态</a:t>
            </a:r>
            <a:endParaRPr lang="zh-CN" altLang="en-US" sz="2400" dirty="0">
              <a:solidFill>
                <a:schemeClr val="tx1"/>
              </a:solidFill>
              <a:latin typeface="Times New Roman" panose="02020603050405020304"/>
              <a:cs typeface="Times New Roman" panose="02020603050405020304"/>
            </a:endParaRPr>
          </a:p>
          <a:p>
            <a:pPr marL="812800" lvl="1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zh-CN" altLang="en-US" sz="2400" dirty="0">
                <a:solidFill>
                  <a:srgbClr val="00B050"/>
                </a:solidFill>
                <a:latin typeface="Times New Roman" panose="02020603050405020304"/>
                <a:cs typeface="Times New Roman" panose="02020603050405020304"/>
              </a:rPr>
              <a:t>明文域操作可以对应到密文域操作：同态加密</a:t>
            </a:r>
            <a:endParaRPr lang="zh-CN" altLang="en-US" sz="2400" dirty="0">
              <a:solidFill>
                <a:srgbClr val="00B050"/>
              </a:solidFill>
              <a:latin typeface="Times New Roman" panose="02020603050405020304"/>
              <a:cs typeface="Times New Roman" panose="02020603050405020304"/>
            </a:endParaRPr>
          </a:p>
          <a:p>
            <a:pPr marL="812800" lvl="1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altLang="zh-CN" sz="2400" dirty="0">
                <a:solidFill>
                  <a:srgbClr val="00B050"/>
                </a:solidFill>
                <a:latin typeface="Times New Roman" panose="02020603050405020304"/>
                <a:cs typeface="Times New Roman" panose="02020603050405020304"/>
              </a:rPr>
              <a:t>RSA</a:t>
            </a:r>
            <a:r>
              <a:rPr lang="zh-CN" altLang="en-US" sz="2400" dirty="0">
                <a:solidFill>
                  <a:srgbClr val="00B050"/>
                </a:solidFill>
                <a:latin typeface="Times New Roman" panose="02020603050405020304"/>
                <a:cs typeface="Times New Roman" panose="02020603050405020304"/>
              </a:rPr>
              <a:t>：对乘法同态</a:t>
            </a:r>
            <a:endParaRPr lang="zh-CN" altLang="en-US" sz="2400" dirty="0">
              <a:solidFill>
                <a:srgbClr val="00B050"/>
              </a:solidFill>
              <a:latin typeface="Times New Roman" panose="02020603050405020304"/>
              <a:cs typeface="Times New Roman" panose="02020603050405020304"/>
            </a:endParaRP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l="31214" t="4831" r="15856"/>
          <a:stretch>
            <a:fillRect/>
          </a:stretch>
        </p:blipFill>
        <p:spPr>
          <a:xfrm rot="16200000">
            <a:off x="3215640" y="2810510"/>
            <a:ext cx="2306955" cy="553148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580" y="838580"/>
            <a:ext cx="8229600" cy="0"/>
          </a:xfrm>
          <a:custGeom>
            <a:avLst/>
            <a:gdLst/>
            <a:ahLst/>
            <a:cxnLst/>
            <a:rect l="l" t="t" r="r" b="b"/>
            <a:pathLst>
              <a:path w="8229600">
                <a:moveTo>
                  <a:pt x="0" y="0"/>
                </a:moveTo>
                <a:lnTo>
                  <a:pt x="8229600" y="0"/>
                </a:lnTo>
              </a:path>
            </a:pathLst>
          </a:custGeom>
          <a:ln w="19050">
            <a:solidFill>
              <a:srgbClr val="0064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57835" y="90170"/>
            <a:ext cx="8230235" cy="6889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l">
              <a:lnSpc>
                <a:spcPct val="100000"/>
              </a:lnSpc>
              <a:spcBef>
                <a:spcPts val="95"/>
              </a:spcBef>
            </a:pPr>
            <a:r>
              <a:rPr lang="en-US" u="none" spc="-5" dirty="0"/>
              <a:t>History</a:t>
            </a:r>
            <a:endParaRPr lang="en-US" u="none" spc="-5" dirty="0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065"/>
              </a:lnSpc>
            </a:pPr>
            <a:fld id="{81D60167-4931-47E6-BA6A-407CBD079E47}" type="slidenum">
              <a:rPr dirty="0"/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421640" y="767715"/>
            <a:ext cx="8266430" cy="4717415"/>
          </a:xfrm>
          <a:prstGeom prst="rect">
            <a:avLst/>
          </a:prstGeom>
        </p:spPr>
        <p:txBody>
          <a:bodyPr vert="horz" wrap="square" lIns="0" tIns="104139" rIns="0" bIns="0" rtlCol="0">
            <a:spAutoFit/>
          </a:bodyPr>
          <a:lstStyle/>
          <a:p>
            <a:pPr marL="355600" lvl="1" indent="-342900" algn="just">
              <a:lnSpc>
                <a:spcPct val="100000"/>
              </a:lnSpc>
              <a:spcBef>
                <a:spcPts val="82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spc="-5" dirty="0">
                <a:latin typeface="Times New Roman" panose="02020603050405020304"/>
                <a:cs typeface="Times New Roman" panose="02020603050405020304"/>
              </a:rPr>
              <a:t>1977: separates classical and modern eras</a:t>
            </a:r>
            <a:endParaRPr lang="en-US" sz="2400" spc="-5" dirty="0">
              <a:latin typeface="Times New Roman" panose="02020603050405020304"/>
              <a:cs typeface="Times New Roman" panose="02020603050405020304"/>
            </a:endParaRPr>
          </a:p>
          <a:p>
            <a:pPr marL="355600" lvl="1" indent="-342900" algn="just">
              <a:lnSpc>
                <a:spcPct val="100000"/>
              </a:lnSpc>
              <a:spcBef>
                <a:spcPts val="82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sz="2400" spc="-5" dirty="0">
                <a:latin typeface="Times New Roman" panose="02020603050405020304"/>
                <a:cs typeface="Times New Roman" panose="02020603050405020304"/>
              </a:rPr>
              <a:t>Whitfield Diffie </a:t>
            </a:r>
            <a:r>
              <a:rPr lang="en-US" sz="2400" spc="-5" dirty="0"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2400" spc="-5" dirty="0">
                <a:latin typeface="Times New Roman" panose="02020603050405020304"/>
                <a:cs typeface="Times New Roman" panose="02020603050405020304"/>
              </a:rPr>
              <a:t> Martin Hellman</a:t>
            </a:r>
            <a:endParaRPr sz="2400" spc="-5" dirty="0">
              <a:latin typeface="Times New Roman" panose="02020603050405020304"/>
              <a:cs typeface="Times New Roman" panose="02020603050405020304"/>
            </a:endParaRPr>
          </a:p>
          <a:p>
            <a:pPr marL="812800" lvl="2" indent="-342900" algn="just">
              <a:lnSpc>
                <a:spcPct val="100000"/>
              </a:lnSpc>
              <a:spcBef>
                <a:spcPts val="82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000" spc="-5" dirty="0">
                <a:latin typeface="Times New Roman" panose="02020603050405020304"/>
                <a:cs typeface="Times New Roman" panose="02020603050405020304"/>
                <a:sym typeface="+mn-ea"/>
              </a:rPr>
              <a:t>P</a:t>
            </a:r>
            <a:r>
              <a:rPr sz="2000" spc="-5" dirty="0">
                <a:latin typeface="Times New Roman" panose="02020603050405020304"/>
                <a:cs typeface="Times New Roman" panose="02020603050405020304"/>
                <a:sym typeface="+mn-ea"/>
              </a:rPr>
              <a:t>ublic-key encryption schemes </a:t>
            </a:r>
            <a:endParaRPr sz="20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812800" lvl="2" indent="-342900" algn="just">
              <a:lnSpc>
                <a:spcPct val="100000"/>
              </a:lnSpc>
              <a:spcBef>
                <a:spcPts val="82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sz="2000" b="1" spc="-5" dirty="0">
                <a:latin typeface="Times New Roman" panose="02020603050405020304"/>
                <a:cs typeface="Times New Roman" panose="02020603050405020304"/>
                <a:sym typeface="+mn-ea"/>
              </a:rPr>
              <a:t>Diffie-Hellman key agreement protocol </a:t>
            </a:r>
            <a:endParaRPr sz="20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812800" lvl="2" indent="-342900" algn="just">
              <a:lnSpc>
                <a:spcPct val="100000"/>
              </a:lnSpc>
              <a:spcBef>
                <a:spcPts val="82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000" spc="-5" dirty="0">
                <a:latin typeface="Times New Roman" panose="02020603050405020304"/>
                <a:cs typeface="Times New Roman" panose="02020603050405020304"/>
                <a:sym typeface="+mn-ea"/>
              </a:rPr>
              <a:t>D</a:t>
            </a:r>
            <a:r>
              <a:rPr sz="2000" spc="-5" dirty="0">
                <a:latin typeface="Times New Roman" panose="02020603050405020304"/>
                <a:cs typeface="Times New Roman" panose="02020603050405020304"/>
                <a:sym typeface="+mn-ea"/>
              </a:rPr>
              <a:t>igital signature</a:t>
            </a:r>
            <a:endParaRPr sz="20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812800" lvl="2" indent="-342900" algn="just">
              <a:lnSpc>
                <a:spcPct val="100000"/>
              </a:lnSpc>
              <a:spcBef>
                <a:spcPts val="82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000" spc="-5" dirty="0">
                <a:latin typeface="Times New Roman" panose="02020603050405020304"/>
                <a:cs typeface="Times New Roman" panose="02020603050405020304"/>
                <a:sym typeface="+mn-ea"/>
              </a:rPr>
              <a:t>Turing Award 2015: </a:t>
            </a:r>
            <a:r>
              <a:rPr sz="2000" i="1" spc="-5" dirty="0">
                <a:latin typeface="Times New Roman" panose="02020603050405020304"/>
                <a:cs typeface="Times New Roman" panose="02020603050405020304"/>
                <a:sym typeface="+mn-ea"/>
              </a:rPr>
              <a:t>For fundamental contributions to modern cryptography. Diffie and Hellman's groundbreaking 1976 paper, "New Directions in Cryptography," introduced the ideas of public-key cryptography and digital signatures, which are the foundation for most regularly-used security protocols on the internet today.</a:t>
            </a:r>
            <a:endParaRPr sz="20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355600" lvl="1" indent="-342900" algn="just">
              <a:lnSpc>
                <a:spcPct val="100000"/>
              </a:lnSpc>
              <a:spcBef>
                <a:spcPts val="82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spc="-5" dirty="0">
                <a:latin typeface="Times New Roman" panose="02020603050405020304"/>
                <a:cs typeface="Times New Roman" panose="02020603050405020304"/>
                <a:sym typeface="+mn-ea"/>
              </a:rPr>
              <a:t>Ron Rivest, Adi Shamir, Len Adleman </a:t>
            </a:r>
            <a:endParaRPr lang="en-US" sz="2400" spc="-5" dirty="0">
              <a:latin typeface="Times New Roman" panose="02020603050405020304"/>
              <a:cs typeface="Times New Roman" panose="02020603050405020304"/>
            </a:endParaRPr>
          </a:p>
          <a:p>
            <a:pPr marL="812800" lvl="2" indent="-342900" algn="just">
              <a:lnSpc>
                <a:spcPct val="100000"/>
              </a:lnSpc>
              <a:spcBef>
                <a:spcPts val="82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000" b="1" spc="-5" dirty="0">
                <a:latin typeface="Times New Roman" panose="02020603050405020304"/>
                <a:cs typeface="Times New Roman" panose="02020603050405020304"/>
                <a:sym typeface="+mn-ea"/>
              </a:rPr>
              <a:t>RSA algorithm: </a:t>
            </a:r>
            <a:r>
              <a:rPr lang="en-US" sz="2000" spc="-5" dirty="0">
                <a:latin typeface="Times New Roman" panose="02020603050405020304"/>
                <a:cs typeface="Times New Roman" panose="02020603050405020304"/>
                <a:sym typeface="+mn-ea"/>
              </a:rPr>
              <a:t>Turing Award 2002</a:t>
            </a:r>
            <a:endParaRPr lang="zh-CN" altLang="en-US" sz="2000" b="1" spc="-5" dirty="0">
              <a:latin typeface="Times New Roman" panose="02020603050405020304"/>
              <a:cs typeface="Times New Roman" panose="02020603050405020304"/>
              <a:sym typeface="+mn-ea"/>
            </a:endParaRPr>
          </a:p>
        </p:txBody>
      </p:sp>
      <p:graphicFrame>
        <p:nvGraphicFramePr>
          <p:cNvPr id="6" name="对象 5"/>
          <p:cNvGraphicFramePr/>
          <p:nvPr/>
        </p:nvGraphicFramePr>
        <p:xfrm>
          <a:off x="5875655" y="1287145"/>
          <a:ext cx="1449070" cy="16871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" name="" r:id="rId1" imgW="1447800" imgH="1685925" progId="Paint.Picture">
                  <p:embed/>
                </p:oleObj>
              </mc:Choice>
              <mc:Fallback>
                <p:oleObj name="" r:id="rId1" imgW="1447800" imgH="1685925" progId="Paint.Picture">
                  <p:embed/>
                  <p:pic>
                    <p:nvPicPr>
                      <p:cNvPr id="0" name="图片 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875655" y="1287145"/>
                        <a:ext cx="1449070" cy="16871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/>
          <p:nvPr/>
        </p:nvGraphicFramePr>
        <p:xfrm>
          <a:off x="7324725" y="1287145"/>
          <a:ext cx="1421130" cy="16376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" name="" r:id="rId3" imgW="1743075" imgH="1914525" progId="Paint.Picture">
                  <p:embed/>
                </p:oleObj>
              </mc:Choice>
              <mc:Fallback>
                <p:oleObj name="" r:id="rId3" imgW="1743075" imgH="1914525" progId="Paint.Picture">
                  <p:embed/>
                  <p:pic>
                    <p:nvPicPr>
                      <p:cNvPr id="0" name="图片 8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324725" y="1287145"/>
                        <a:ext cx="1421130" cy="16376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/>
          <p:cNvGraphicFramePr/>
          <p:nvPr/>
        </p:nvGraphicFramePr>
        <p:xfrm>
          <a:off x="925195" y="5429250"/>
          <a:ext cx="3727450" cy="12249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" name="" r:id="rId5" imgW="5038725" imgH="1704975" progId="Paint.Picture">
                  <p:embed/>
                </p:oleObj>
              </mc:Choice>
              <mc:Fallback>
                <p:oleObj name="" r:id="rId5" imgW="5038725" imgH="1704975" progId="Paint.Picture">
                  <p:embed/>
                  <p:pic>
                    <p:nvPicPr>
                      <p:cNvPr id="0" name="图片 10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25195" y="5429250"/>
                        <a:ext cx="3727450" cy="12249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6084" name="Picture 6" descr="http://upload.wikimedia.org/wikipedia/commons/1/1f/Sherman%2C_Rivest%2C_and_Chaum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75630" y="4891405"/>
            <a:ext cx="1985645" cy="168084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580" y="838580"/>
            <a:ext cx="8229600" cy="0"/>
          </a:xfrm>
          <a:custGeom>
            <a:avLst/>
            <a:gdLst/>
            <a:ahLst/>
            <a:cxnLst/>
            <a:rect l="l" t="t" r="r" b="b"/>
            <a:pathLst>
              <a:path w="8229600">
                <a:moveTo>
                  <a:pt x="0" y="0"/>
                </a:moveTo>
                <a:lnTo>
                  <a:pt x="8229600" y="0"/>
                </a:lnTo>
              </a:path>
            </a:pathLst>
          </a:custGeom>
          <a:ln w="19050">
            <a:solidFill>
              <a:srgbClr val="0064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58470" y="90170"/>
            <a:ext cx="8229600" cy="6889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u="none" spc="-5" dirty="0">
                <a:sym typeface="+mn-ea"/>
              </a:rPr>
              <a:t>Hybrid system </a:t>
            </a:r>
            <a:endParaRPr lang="en-US" u="none" err="1">
              <a:sym typeface="+mn-e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065"/>
              </a:lnSpc>
            </a:pPr>
            <a:fld id="{81D60167-4931-47E6-BA6A-407CBD079E47}" type="slidenum">
              <a:rPr dirty="0"/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421640" y="784860"/>
            <a:ext cx="8228965" cy="1624965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 marL="355600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dirty="0">
                <a:latin typeface="Times New Roman" panose="02020603050405020304"/>
                <a:cs typeface="Times New Roman" panose="02020603050405020304"/>
                <a:sym typeface="+mn-ea"/>
              </a:rPr>
              <a:t>Generate a session key</a:t>
            </a:r>
            <a:endParaRPr lang="en-US" sz="2400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812800" lvl="1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000" dirty="0">
                <a:latin typeface="Times New Roman" panose="02020603050405020304"/>
                <a:cs typeface="Times New Roman" panose="02020603050405020304"/>
                <a:sym typeface="+mn-ea"/>
              </a:rPr>
              <a:t>randomly-generated key for one communication session</a:t>
            </a:r>
            <a:endParaRPr lang="en-US" sz="2400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355600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dirty="0">
                <a:latin typeface="Times New Roman" panose="02020603050405020304"/>
                <a:cs typeface="Times New Roman" panose="02020603050405020304"/>
                <a:sym typeface="+mn-ea"/>
              </a:rPr>
              <a:t>Use a public key algorithm to send the session key</a:t>
            </a:r>
            <a:endParaRPr lang="en-US" sz="2400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355600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dirty="0">
                <a:latin typeface="Times New Roman" panose="02020603050405020304"/>
                <a:cs typeface="Times New Roman" panose="02020603050405020304"/>
                <a:sym typeface="+mn-ea"/>
              </a:rPr>
              <a:t>Use a symmetric algorithm to encrypt data with the session key</a:t>
            </a:r>
            <a:endParaRPr lang="en-US" sz="2400" dirty="0">
              <a:latin typeface="Times New Roman" panose="02020603050405020304"/>
              <a:cs typeface="Times New Roman" panose="02020603050405020304"/>
              <a:sym typeface="+mn-ea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580" y="838580"/>
            <a:ext cx="8229600" cy="0"/>
          </a:xfrm>
          <a:custGeom>
            <a:avLst/>
            <a:gdLst/>
            <a:ahLst/>
            <a:cxnLst/>
            <a:rect l="l" t="t" r="r" b="b"/>
            <a:pathLst>
              <a:path w="8229600">
                <a:moveTo>
                  <a:pt x="0" y="0"/>
                </a:moveTo>
                <a:lnTo>
                  <a:pt x="8229600" y="0"/>
                </a:lnTo>
              </a:path>
            </a:pathLst>
          </a:custGeom>
          <a:ln w="19050">
            <a:solidFill>
              <a:srgbClr val="0064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58470" y="90170"/>
            <a:ext cx="8229600" cy="6889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CN" u="none" err="1">
                <a:sym typeface="+mn-ea"/>
              </a:rPr>
              <a:t>RSA application: mixed</a:t>
            </a:r>
            <a:r>
              <a:rPr lang="en-US" altLang="zh-CN" sz="4000" u="none" err="1">
                <a:sym typeface="+mn-ea"/>
              </a:rPr>
              <a:t> encryption</a:t>
            </a:r>
            <a:endParaRPr lang="en-US" altLang="zh-CN" sz="4000" u="none" err="1">
              <a:sym typeface="+mn-e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065"/>
              </a:lnSpc>
            </a:pPr>
            <a:fld id="{81D60167-4931-47E6-BA6A-407CBD079E47}" type="slidenum">
              <a:rPr dirty="0"/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421640" y="784860"/>
            <a:ext cx="8266430" cy="1141095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 marL="355600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dirty="0">
                <a:latin typeface="Times New Roman" panose="02020603050405020304"/>
                <a:cs typeface="Times New Roman" panose="02020603050405020304"/>
                <a:sym typeface="+mn-ea"/>
              </a:rPr>
              <a:t>Send efficiently a encrypted message to multiple destinations </a:t>
            </a:r>
            <a:endParaRPr lang="en-US" sz="2400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812800" lvl="1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000" dirty="0">
                <a:latin typeface="Times New Roman" panose="02020603050405020304"/>
                <a:cs typeface="Times New Roman" panose="02020603050405020304"/>
                <a:sym typeface="+mn-ea"/>
              </a:rPr>
              <a:t>Use a secret key K to encrypt M </a:t>
            </a:r>
            <a:endParaRPr lang="en-US" sz="2000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812800" lvl="1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000" dirty="0">
                <a:latin typeface="Times New Roman" panose="02020603050405020304"/>
                <a:cs typeface="Times New Roman" panose="02020603050405020304"/>
                <a:sym typeface="+mn-ea"/>
              </a:rPr>
              <a:t>Encrypt K with public keys of destinations</a:t>
            </a:r>
            <a:r>
              <a:rPr sz="2000" dirty="0">
                <a:latin typeface="Times New Roman" panose="02020603050405020304"/>
                <a:cs typeface="Times New Roman" panose="02020603050405020304"/>
                <a:sym typeface="+mn-ea"/>
              </a:rPr>
              <a:t> </a:t>
            </a:r>
            <a:endParaRPr lang="en-US" sz="2000" dirty="0">
              <a:latin typeface="Times New Roman" panose="02020603050405020304"/>
              <a:cs typeface="Times New Roman" panose="02020603050405020304"/>
              <a:sym typeface="+mn-ea"/>
            </a:endParaRPr>
          </a:p>
        </p:txBody>
      </p:sp>
      <p:pic>
        <p:nvPicPr>
          <p:cNvPr id="57348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7835" y="2431415"/>
            <a:ext cx="7794625" cy="27686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580" y="838580"/>
            <a:ext cx="8229600" cy="0"/>
          </a:xfrm>
          <a:custGeom>
            <a:avLst/>
            <a:gdLst/>
            <a:ahLst/>
            <a:cxnLst/>
            <a:rect l="l" t="t" r="r" b="b"/>
            <a:pathLst>
              <a:path w="8229600">
                <a:moveTo>
                  <a:pt x="0" y="0"/>
                </a:moveTo>
                <a:lnTo>
                  <a:pt x="8229600" y="0"/>
                </a:lnTo>
              </a:path>
            </a:pathLst>
          </a:custGeom>
          <a:ln w="19050">
            <a:solidFill>
              <a:srgbClr val="0064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58470" y="90170"/>
            <a:ext cx="8452485" cy="6889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fr-FR" u="none" err="1">
                <a:sym typeface="+mn-ea"/>
              </a:rPr>
              <a:t>Using RSA for secret key negotiation</a:t>
            </a:r>
            <a:endParaRPr lang="en-US" altLang="fr-FR" u="none" err="1">
              <a:sym typeface="+mn-e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065"/>
              </a:lnSpc>
            </a:pPr>
            <a:fld id="{81D60167-4931-47E6-BA6A-407CBD079E47}" type="slidenum">
              <a:rPr dirty="0"/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421640" y="784860"/>
            <a:ext cx="8266430" cy="4164965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 marL="355600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dirty="0">
                <a:latin typeface="Times New Roman" panose="02020603050405020304"/>
                <a:cs typeface="Times New Roman" panose="02020603050405020304"/>
                <a:sym typeface="+mn-ea"/>
              </a:rPr>
              <a:t>A</a:t>
            </a:r>
            <a:r>
              <a:rPr sz="2400" dirty="0">
                <a:latin typeface="Times New Roman" panose="02020603050405020304"/>
                <a:cs typeface="Times New Roman" panose="02020603050405020304"/>
                <a:sym typeface="+mn-ea"/>
              </a:rPr>
              <a:t> sends random number R</a:t>
            </a:r>
            <a:r>
              <a:rPr sz="2400" baseline="-25000" dirty="0">
                <a:solidFill>
                  <a:schemeClr val="tx1"/>
                </a:solidFill>
                <a:uFillTx/>
                <a:latin typeface="Times New Roman" panose="02020603050405020304"/>
                <a:cs typeface="Times New Roman" panose="02020603050405020304"/>
                <a:sym typeface="+mn-ea"/>
              </a:rPr>
              <a:t>1</a:t>
            </a:r>
            <a:r>
              <a:rPr sz="2400" dirty="0">
                <a:latin typeface="Times New Roman" panose="02020603050405020304"/>
                <a:cs typeface="Times New Roman" panose="02020603050405020304"/>
                <a:sym typeface="+mn-ea"/>
              </a:rPr>
              <a:t> to B, encrypted with B’s public key</a:t>
            </a:r>
            <a:endParaRPr sz="2400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355600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endParaRPr sz="2400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355600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sz="2400" dirty="0">
                <a:latin typeface="Times New Roman" panose="02020603050405020304"/>
                <a:cs typeface="Times New Roman" panose="02020603050405020304"/>
                <a:sym typeface="+mn-ea"/>
              </a:rPr>
              <a:t>B sends random number R</a:t>
            </a:r>
            <a:r>
              <a:rPr sz="2400" baseline="-25000" dirty="0">
                <a:uFillTx/>
                <a:latin typeface="Times New Roman" panose="02020603050405020304"/>
                <a:cs typeface="Times New Roman" panose="02020603050405020304"/>
                <a:sym typeface="+mn-ea"/>
              </a:rPr>
              <a:t>2</a:t>
            </a:r>
            <a:r>
              <a:rPr sz="2400" dirty="0">
                <a:latin typeface="Times New Roman" panose="02020603050405020304"/>
                <a:cs typeface="Times New Roman" panose="02020603050405020304"/>
                <a:sym typeface="+mn-ea"/>
              </a:rPr>
              <a:t> to A, encrypted with A’s public key</a:t>
            </a:r>
            <a:endParaRPr sz="2400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355600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endParaRPr sz="2400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355600" indent="-342900" algn="just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sz="2400" dirty="0">
                <a:latin typeface="Times New Roman" panose="02020603050405020304"/>
                <a:cs typeface="Times New Roman" panose="02020603050405020304"/>
                <a:sym typeface="+mn-ea"/>
              </a:rPr>
              <a:t>A and B both decrypt received messages using their respective private keys</a:t>
            </a:r>
            <a:endParaRPr sz="2400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355600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endParaRPr sz="2400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355600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sz="2400" dirty="0">
                <a:latin typeface="Times New Roman" panose="02020603050405020304"/>
                <a:cs typeface="Times New Roman" panose="02020603050405020304"/>
                <a:sym typeface="+mn-ea"/>
              </a:rPr>
              <a:t>A and B both compute K = H(</a:t>
            </a:r>
            <a:r>
              <a:rPr sz="2400" dirty="0">
                <a:latin typeface="Times New Roman" panose="02020603050405020304"/>
                <a:cs typeface="Times New Roman" panose="02020603050405020304"/>
                <a:sym typeface="+mn-ea"/>
              </a:rPr>
              <a:t>R</a:t>
            </a:r>
            <a:r>
              <a:rPr sz="2400" baseline="-25000" dirty="0">
                <a:uFillTx/>
                <a:latin typeface="Times New Roman" panose="02020603050405020304"/>
                <a:cs typeface="Times New Roman" panose="02020603050405020304"/>
                <a:sym typeface="+mn-ea"/>
              </a:rPr>
              <a:t>1</a:t>
            </a:r>
            <a:r>
              <a:rPr lang="en-US" sz="2400" dirty="0">
                <a:latin typeface="Times New Roman" panose="02020603050405020304"/>
                <a:cs typeface="Times New Roman" panose="02020603050405020304"/>
                <a:sym typeface="+mn-ea"/>
              </a:rPr>
              <a:t>||</a:t>
            </a:r>
            <a:r>
              <a:rPr sz="2400" dirty="0">
                <a:latin typeface="Times New Roman" panose="02020603050405020304"/>
                <a:cs typeface="Times New Roman" panose="02020603050405020304"/>
                <a:sym typeface="+mn-ea"/>
              </a:rPr>
              <a:t>R</a:t>
            </a:r>
            <a:r>
              <a:rPr sz="2400" baseline="-25000" dirty="0">
                <a:uFillTx/>
                <a:latin typeface="Times New Roman" panose="02020603050405020304"/>
                <a:cs typeface="Times New Roman" panose="02020603050405020304"/>
                <a:sym typeface="+mn-ea"/>
              </a:rPr>
              <a:t>2</a:t>
            </a:r>
            <a:r>
              <a:rPr sz="2400" dirty="0">
                <a:latin typeface="Times New Roman" panose="02020603050405020304"/>
                <a:cs typeface="Times New Roman" panose="02020603050405020304"/>
                <a:sym typeface="+mn-ea"/>
              </a:rPr>
              <a:t>), and use </a:t>
            </a:r>
            <a:r>
              <a:rPr lang="en-US" sz="2400" dirty="0">
                <a:latin typeface="Times New Roman" panose="02020603050405020304"/>
                <a:cs typeface="Times New Roman" panose="02020603050405020304"/>
                <a:sym typeface="+mn-ea"/>
              </a:rPr>
              <a:t>K </a:t>
            </a:r>
            <a:r>
              <a:rPr sz="2400" dirty="0">
                <a:latin typeface="Times New Roman" panose="02020603050405020304"/>
                <a:cs typeface="Times New Roman" panose="02020603050405020304"/>
                <a:sym typeface="+mn-ea"/>
              </a:rPr>
              <a:t>as shared key</a:t>
            </a:r>
            <a:endParaRPr sz="2400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355600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endParaRPr lang="en-US" sz="24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355600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endParaRPr lang="en-US" sz="2400" spc="-5" dirty="0">
              <a:solidFill>
                <a:schemeClr val="tx1"/>
              </a:solidFill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580" y="838580"/>
            <a:ext cx="8229600" cy="0"/>
          </a:xfrm>
          <a:custGeom>
            <a:avLst/>
            <a:gdLst/>
            <a:ahLst/>
            <a:cxnLst/>
            <a:rect l="l" t="t" r="r" b="b"/>
            <a:pathLst>
              <a:path w="8229600">
                <a:moveTo>
                  <a:pt x="0" y="0"/>
                </a:moveTo>
                <a:lnTo>
                  <a:pt x="8229600" y="0"/>
                </a:lnTo>
              </a:path>
            </a:pathLst>
          </a:custGeom>
          <a:ln w="19050">
            <a:solidFill>
              <a:srgbClr val="0064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58470" y="90170"/>
            <a:ext cx="8229600" cy="6273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4000" u="none" spc="-5" dirty="0">
                <a:sym typeface="+mn-ea"/>
              </a:rPr>
              <a:t>Block Ciphers Features</a:t>
            </a:r>
            <a:endParaRPr lang="en-US" sz="4000" u="none" spc="-5" dirty="0">
              <a:sym typeface="+mn-e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065"/>
              </a:lnSpc>
            </a:pPr>
            <a:fld id="{81D60167-4931-47E6-BA6A-407CBD079E47}" type="slidenum">
              <a:rPr dirty="0"/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421640" y="784860"/>
            <a:ext cx="8266430" cy="4991100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 marL="355600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spc="-5" dirty="0">
                <a:latin typeface="Times New Roman" panose="02020603050405020304"/>
                <a:cs typeface="Times New Roman" panose="02020603050405020304"/>
                <a:sym typeface="+mn-ea"/>
              </a:rPr>
              <a:t>B</a:t>
            </a:r>
            <a:r>
              <a:rPr lang="en-US" sz="2400" spc="-5" dirty="0">
                <a:latin typeface="Times New Roman" panose="02020603050405020304"/>
                <a:cs typeface="Times New Roman" panose="02020603050405020304"/>
                <a:sym typeface="+mn-ea"/>
              </a:rPr>
              <a:t>lock size</a:t>
            </a:r>
            <a:endParaRPr lang="en-US" sz="24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355600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spc="-5" dirty="0">
                <a:latin typeface="Times New Roman" panose="02020603050405020304"/>
                <a:cs typeface="Times New Roman" panose="02020603050405020304"/>
                <a:sym typeface="+mn-ea"/>
              </a:rPr>
              <a:t>Key size</a:t>
            </a:r>
            <a:endParaRPr lang="en-US" sz="24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355600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spc="-5" dirty="0">
                <a:latin typeface="Times New Roman" panose="02020603050405020304"/>
                <a:cs typeface="Times New Roman" panose="02020603050405020304"/>
                <a:sym typeface="+mn-ea"/>
              </a:rPr>
              <a:t>Number of rounds</a:t>
            </a:r>
            <a:endParaRPr lang="en-US" sz="24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355600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spc="-5" dirty="0">
                <a:latin typeface="Times New Roman" panose="02020603050405020304"/>
                <a:cs typeface="Times New Roman" panose="02020603050405020304"/>
                <a:sym typeface="+mn-ea"/>
              </a:rPr>
              <a:t>Operation mode </a:t>
            </a:r>
            <a:endParaRPr lang="en-US" sz="24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812800" lvl="1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000" spc="-5" dirty="0">
                <a:latin typeface="Times New Roman" panose="02020603050405020304"/>
                <a:cs typeface="Times New Roman" panose="02020603050405020304"/>
                <a:sym typeface="+mn-ea"/>
              </a:rPr>
              <a:t>How large messages are encrypted</a:t>
            </a:r>
            <a:endParaRPr lang="en-US" sz="20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812800" lvl="1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000" spc="-5" dirty="0">
                <a:latin typeface="Times New Roman" panose="02020603050405020304"/>
                <a:cs typeface="Times New Roman" panose="02020603050405020304"/>
                <a:sym typeface="+mn-ea"/>
              </a:rPr>
              <a:t>Important for security</a:t>
            </a:r>
            <a:endParaRPr lang="en-US" sz="20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812800" lvl="1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endParaRPr lang="en-US" sz="20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355600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spc="-5" dirty="0">
                <a:latin typeface="Times New Roman" panose="02020603050405020304"/>
                <a:cs typeface="Times New Roman" panose="02020603050405020304"/>
                <a:sym typeface="+mn-ea"/>
              </a:rPr>
              <a:t>NIST defines five operation modes</a:t>
            </a:r>
            <a:endParaRPr lang="en-US" sz="24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812800" lvl="1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000" spc="-5" dirty="0">
                <a:latin typeface="Times New Roman" panose="02020603050405020304"/>
                <a:cs typeface="Times New Roman" panose="02020603050405020304"/>
                <a:sym typeface="+mn-ea"/>
              </a:rPr>
              <a:t>Electronic codebook mode (ECB)</a:t>
            </a:r>
            <a:endParaRPr lang="en-US" sz="20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812800" lvl="1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000" spc="-5" dirty="0">
                <a:latin typeface="Times New Roman" panose="02020603050405020304"/>
                <a:cs typeface="Times New Roman" panose="02020603050405020304"/>
                <a:sym typeface="+mn-ea"/>
              </a:rPr>
              <a:t>Cipher block chaining mode (CBC) – most popular</a:t>
            </a:r>
            <a:endParaRPr lang="en-US" sz="20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812800" lvl="1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000" spc="-5" dirty="0">
                <a:latin typeface="Times New Roman" panose="02020603050405020304"/>
                <a:cs typeface="Times New Roman" panose="02020603050405020304"/>
                <a:sym typeface="+mn-ea"/>
              </a:rPr>
              <a:t>Cipher feedback mode (CFB)</a:t>
            </a:r>
            <a:endParaRPr lang="en-US" sz="20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812800" lvl="1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000" spc="-5" dirty="0">
                <a:latin typeface="Times New Roman" panose="02020603050405020304"/>
                <a:cs typeface="Times New Roman" panose="02020603050405020304"/>
                <a:sym typeface="+mn-ea"/>
              </a:rPr>
              <a:t>Output feedback mode (OFB)</a:t>
            </a:r>
            <a:endParaRPr lang="en-US" sz="20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812800" lvl="1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000" spc="-5" dirty="0">
                <a:latin typeface="Times New Roman" panose="02020603050405020304"/>
                <a:cs typeface="Times New Roman" panose="02020603050405020304"/>
                <a:sym typeface="+mn-ea"/>
              </a:rPr>
              <a:t>Counter mode (CTR)</a:t>
            </a:r>
            <a:endParaRPr lang="en-US" sz="2000" spc="-5" dirty="0">
              <a:latin typeface="Times New Roman" panose="02020603050405020304"/>
              <a:cs typeface="Times New Roman" panose="02020603050405020304"/>
              <a:sym typeface="+mn-ea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580" y="838580"/>
            <a:ext cx="8229600" cy="0"/>
          </a:xfrm>
          <a:custGeom>
            <a:avLst/>
            <a:gdLst/>
            <a:ahLst/>
            <a:cxnLst/>
            <a:rect l="l" t="t" r="r" b="b"/>
            <a:pathLst>
              <a:path w="8229600">
                <a:moveTo>
                  <a:pt x="0" y="0"/>
                </a:moveTo>
                <a:lnTo>
                  <a:pt x="8229600" y="0"/>
                </a:lnTo>
              </a:path>
            </a:pathLst>
          </a:custGeom>
          <a:ln w="19050">
            <a:solidFill>
              <a:srgbClr val="0064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58470" y="90170"/>
            <a:ext cx="8229600" cy="6889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fr-FR" u="none" err="1">
                <a:sym typeface="+mn-ea"/>
              </a:rPr>
              <a:t>Electronic Code Book (ECB)</a:t>
            </a:r>
            <a:endParaRPr lang="en-US" altLang="fr-FR" u="none" err="1">
              <a:sym typeface="+mn-e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065"/>
              </a:lnSpc>
            </a:pPr>
            <a:fld id="{81D60167-4931-47E6-BA6A-407CBD079E47}" type="slidenum">
              <a:rPr dirty="0"/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422275" y="3483610"/>
            <a:ext cx="8228965" cy="1985010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 marL="355600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spc="-5" dirty="0">
                <a:latin typeface="Times New Roman" panose="02020603050405020304"/>
                <a:cs typeface="Times New Roman" panose="02020603050405020304"/>
                <a:sym typeface="+mn-ea"/>
              </a:rPr>
              <a:t>Only strength</a:t>
            </a:r>
            <a:endParaRPr lang="en-US" sz="24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812800" lvl="1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spc="-5" dirty="0">
                <a:latin typeface="Times New Roman" panose="02020603050405020304"/>
                <a:cs typeface="Times New Roman" panose="02020603050405020304"/>
                <a:sym typeface="+mn-ea"/>
              </a:rPr>
              <a:t>Decrypt any block independently </a:t>
            </a:r>
            <a:endParaRPr lang="en-US" sz="24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355600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spc="-5" dirty="0">
                <a:latin typeface="Times New Roman" panose="02020603050405020304"/>
                <a:cs typeface="Times New Roman" panose="02020603050405020304"/>
                <a:sym typeface="+mn-ea"/>
              </a:rPr>
              <a:t>Not secure</a:t>
            </a:r>
            <a:endParaRPr lang="en-US" sz="24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812800" lvl="1" indent="-342900" algn="just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000" dirty="0">
                <a:latin typeface="Times New Roman" panose="02020603050405020304"/>
                <a:cs typeface="Times New Roman" panose="02020603050405020304"/>
                <a:sym typeface="+mn-ea"/>
              </a:rPr>
              <a:t>A file containing salairies</a:t>
            </a:r>
            <a:endParaRPr lang="en-US" sz="2000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812800" lvl="1" indent="-342900" algn="just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000" dirty="0">
                <a:latin typeface="Times New Roman" panose="02020603050405020304"/>
                <a:cs typeface="Times New Roman" panose="02020603050405020304"/>
                <a:sym typeface="+mn-ea"/>
              </a:rPr>
              <a:t>Using ECB</a:t>
            </a:r>
            <a:endParaRPr lang="en-US" sz="2400" spc="-5" dirty="0">
              <a:solidFill>
                <a:schemeClr val="tx1"/>
              </a:solidFill>
              <a:latin typeface="Times New Roman" panose="02020603050405020304"/>
              <a:cs typeface="Times New Roman" panose="02020603050405020304"/>
            </a:endParaRPr>
          </a:p>
        </p:txBody>
      </p:sp>
      <p:graphicFrame>
        <p:nvGraphicFramePr>
          <p:cNvPr id="6" name="对象 5"/>
          <p:cNvGraphicFramePr/>
          <p:nvPr/>
        </p:nvGraphicFramePr>
        <p:xfrm>
          <a:off x="311785" y="967105"/>
          <a:ext cx="8703310" cy="25165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" name="" r:id="rId1" imgW="8696325" imgH="2514600" progId="Paint.Picture">
                  <p:embed/>
                </p:oleObj>
              </mc:Choice>
              <mc:Fallback>
                <p:oleObj name="" r:id="rId1" imgW="8696325" imgH="2514600" progId="Paint.Picture">
                  <p:embed/>
                  <p:pic>
                    <p:nvPicPr>
                      <p:cNvPr id="0" name="图片 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11785" y="967105"/>
                        <a:ext cx="8703310" cy="25165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0" name="Object 4"/>
          <p:cNvGraphicFramePr/>
          <p:nvPr>
            <p:ph sz="quarter" idx="2"/>
          </p:nvPr>
        </p:nvGraphicFramePr>
        <p:xfrm>
          <a:off x="4205923" y="4619943"/>
          <a:ext cx="1927225" cy="728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2" name="" r:id="rId3" imgW="1057275" imgH="400050" progId="Paint.Picture">
                  <p:embed/>
                </p:oleObj>
              </mc:Choice>
              <mc:Fallback>
                <p:oleObj name="" r:id="rId3" imgW="1057275" imgH="400050" progId="Paint.Picture">
                  <p:embed/>
                  <p:pic>
                    <p:nvPicPr>
                      <p:cNvPr id="0" name="图片 308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205923" y="4619943"/>
                        <a:ext cx="1927225" cy="728662"/>
                      </a:xfrm>
                      <a:prstGeom prst="rect">
                        <a:avLst/>
                      </a:prstGeom>
                      <a:noFill/>
                      <a:ln w="38100"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1" name="Object 5"/>
          <p:cNvGraphicFramePr/>
          <p:nvPr>
            <p:ph sz="quarter" idx="3"/>
          </p:nvPr>
        </p:nvGraphicFramePr>
        <p:xfrm>
          <a:off x="458153" y="5682933"/>
          <a:ext cx="2212975" cy="549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1" name="" r:id="rId5" imgW="1381125" imgH="342900" progId="Paint.Picture">
                  <p:embed/>
                </p:oleObj>
              </mc:Choice>
              <mc:Fallback>
                <p:oleObj name="" r:id="rId5" imgW="1381125" imgH="342900" progId="Paint.Picture">
                  <p:embed/>
                  <p:pic>
                    <p:nvPicPr>
                      <p:cNvPr id="0" name="图片 3080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58153" y="5682933"/>
                        <a:ext cx="2212975" cy="549275"/>
                      </a:xfrm>
                      <a:prstGeom prst="rect">
                        <a:avLst/>
                      </a:prstGeom>
                      <a:noFill/>
                      <a:ln w="38100"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2" name="Object 6"/>
          <p:cNvGraphicFramePr/>
          <p:nvPr/>
        </p:nvGraphicFramePr>
        <p:xfrm>
          <a:off x="2767648" y="5682933"/>
          <a:ext cx="2279650" cy="55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0" name="" r:id="rId7" imgW="1438275" imgH="352425" progId="Paint.Picture">
                  <p:embed/>
                </p:oleObj>
              </mc:Choice>
              <mc:Fallback>
                <p:oleObj name="" r:id="rId7" imgW="1438275" imgH="352425" progId="Paint.Picture">
                  <p:embed/>
                  <p:pic>
                    <p:nvPicPr>
                      <p:cNvPr id="0" name="图片 3079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767648" y="5682933"/>
                        <a:ext cx="2279650" cy="5588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3" name="Object 7"/>
          <p:cNvGraphicFramePr/>
          <p:nvPr/>
        </p:nvGraphicFramePr>
        <p:xfrm>
          <a:off x="5579745" y="5682933"/>
          <a:ext cx="2628900" cy="55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3" name="" r:id="rId9" imgW="1390650" imgH="295275" progId="Paint.Picture">
                  <p:embed/>
                </p:oleObj>
              </mc:Choice>
              <mc:Fallback>
                <p:oleObj name="" r:id="rId9" imgW="1390650" imgH="295275" progId="Paint.Picture">
                  <p:embed/>
                  <p:pic>
                    <p:nvPicPr>
                      <p:cNvPr id="0" name="图片 3082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579745" y="5682933"/>
                        <a:ext cx="2628900" cy="5588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580" y="838580"/>
            <a:ext cx="8229600" cy="0"/>
          </a:xfrm>
          <a:custGeom>
            <a:avLst/>
            <a:gdLst/>
            <a:ahLst/>
            <a:cxnLst/>
            <a:rect l="l" t="t" r="r" b="b"/>
            <a:pathLst>
              <a:path w="8229600">
                <a:moveTo>
                  <a:pt x="0" y="0"/>
                </a:moveTo>
                <a:lnTo>
                  <a:pt x="8229600" y="0"/>
                </a:lnTo>
              </a:path>
            </a:pathLst>
          </a:custGeom>
          <a:ln w="19050">
            <a:solidFill>
              <a:srgbClr val="0064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58470" y="90170"/>
            <a:ext cx="8229600" cy="6889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fr-FR" u="none" err="1">
                <a:sym typeface="+mn-ea"/>
              </a:rPr>
              <a:t>ECB: insecurity</a:t>
            </a:r>
            <a:endParaRPr lang="zh-CN" altLang="en-US" u="none" err="1">
              <a:sym typeface="+mn-e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065"/>
              </a:lnSpc>
            </a:pPr>
            <a:fld id="{81D60167-4931-47E6-BA6A-407CBD079E47}" type="slidenum">
              <a:rPr dirty="0"/>
            </a:fld>
            <a:endParaRPr dirty="0"/>
          </a:p>
        </p:txBody>
      </p:sp>
      <p:graphicFrame>
        <p:nvGraphicFramePr>
          <p:cNvPr id="3074" name="Object 3"/>
          <p:cNvGraphicFramePr/>
          <p:nvPr>
            <p:ph idx="1"/>
          </p:nvPr>
        </p:nvGraphicFramePr>
        <p:xfrm>
          <a:off x="312738" y="1349375"/>
          <a:ext cx="8388350" cy="2746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7" name="" r:id="rId1" imgW="7620000" imgH="2495550" progId="Paint.Picture">
                  <p:embed/>
                </p:oleObj>
              </mc:Choice>
              <mc:Fallback>
                <p:oleObj name="" r:id="rId1" imgW="7620000" imgH="2495550" progId="Paint.Picture">
                  <p:embed/>
                  <p:pic>
                    <p:nvPicPr>
                      <p:cNvPr id="0" name="图片 308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12738" y="1349375"/>
                        <a:ext cx="8388350" cy="2746375"/>
                      </a:xfrm>
                      <a:prstGeom prst="rect">
                        <a:avLst/>
                      </a:prstGeom>
                      <a:noFill/>
                      <a:ln w="38100"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580" y="838580"/>
            <a:ext cx="8229600" cy="0"/>
          </a:xfrm>
          <a:custGeom>
            <a:avLst/>
            <a:gdLst/>
            <a:ahLst/>
            <a:cxnLst/>
            <a:rect l="l" t="t" r="r" b="b"/>
            <a:pathLst>
              <a:path w="8229600">
                <a:moveTo>
                  <a:pt x="0" y="0"/>
                </a:moveTo>
                <a:lnTo>
                  <a:pt x="8229600" y="0"/>
                </a:lnTo>
              </a:path>
            </a:pathLst>
          </a:custGeom>
          <a:ln w="19050">
            <a:solidFill>
              <a:srgbClr val="0064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58470" y="90170"/>
            <a:ext cx="8229600" cy="6889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fr-FR" u="none" err="1">
                <a:sym typeface="+mn-ea"/>
              </a:rPr>
              <a:t>Cipher Block Chaining (CBC)</a:t>
            </a:r>
            <a:endParaRPr lang="en-US" altLang="fr-FR" u="none" err="1">
              <a:sym typeface="+mn-e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065"/>
              </a:lnSpc>
            </a:pPr>
            <a:fld id="{81D60167-4931-47E6-BA6A-407CBD079E47}" type="slidenum">
              <a:rPr dirty="0"/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422275" y="3778250"/>
            <a:ext cx="8228965" cy="2644140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 marL="355600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sz="2400" dirty="0">
                <a:latin typeface="Times New Roman" panose="02020603050405020304"/>
                <a:cs typeface="Times New Roman" panose="02020603050405020304"/>
                <a:sym typeface="+mn-ea"/>
              </a:rPr>
              <a:t>Strength</a:t>
            </a:r>
            <a:endParaRPr sz="2400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812800" lvl="1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sz="2000" dirty="0">
                <a:latin typeface="Times New Roman" panose="02020603050405020304"/>
                <a:cs typeface="Times New Roman" panose="02020603050405020304"/>
                <a:sym typeface="+mn-ea"/>
              </a:rPr>
              <a:t>The encryption of a block depends on current </a:t>
            </a:r>
            <a:r>
              <a:rPr lang="en-US" sz="2000" dirty="0">
                <a:latin typeface="Times New Roman" panose="02020603050405020304"/>
                <a:cs typeface="Times New Roman" panose="02020603050405020304"/>
                <a:sym typeface="+mn-ea"/>
              </a:rPr>
              <a:t>and</a:t>
            </a:r>
            <a:r>
              <a:rPr sz="2000" dirty="0">
                <a:latin typeface="Times New Roman" panose="02020603050405020304"/>
                <a:cs typeface="Times New Roman" panose="02020603050405020304"/>
                <a:sym typeface="+mn-ea"/>
              </a:rPr>
              <a:t> blocks before </a:t>
            </a:r>
            <a:endParaRPr sz="2000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1270000" lvl="2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000" dirty="0">
                <a:latin typeface="Times New Roman" panose="02020603050405020304"/>
                <a:cs typeface="Times New Roman" panose="02020603050405020304"/>
                <a:sym typeface="+mn-ea"/>
              </a:rPr>
              <a:t>R</a:t>
            </a:r>
            <a:r>
              <a:rPr sz="2000" dirty="0">
                <a:latin typeface="Times New Roman" panose="02020603050405020304"/>
                <a:cs typeface="Times New Roman" panose="02020603050405020304"/>
                <a:sym typeface="+mn-ea"/>
              </a:rPr>
              <a:t>epeated plaintext blocks are encrypted differently</a:t>
            </a:r>
            <a:endParaRPr sz="2000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355600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sz="2400" dirty="0">
                <a:latin typeface="Times New Roman" panose="02020603050405020304"/>
                <a:cs typeface="Times New Roman" panose="02020603050405020304"/>
                <a:sym typeface="+mn-ea"/>
              </a:rPr>
              <a:t>Weakness</a:t>
            </a:r>
            <a:endParaRPr sz="2400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812800" lvl="1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sz="2000" dirty="0">
                <a:latin typeface="Times New Roman" panose="02020603050405020304"/>
                <a:cs typeface="Times New Roman" panose="02020603050405020304"/>
                <a:sym typeface="+mn-ea"/>
              </a:rPr>
              <a:t>Errors in one block propagate to two blocks </a:t>
            </a:r>
            <a:endParaRPr sz="2000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1270000" lvl="2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sz="2000" dirty="0">
                <a:latin typeface="Times New Roman" panose="02020603050405020304"/>
                <a:cs typeface="Times New Roman" panose="02020603050405020304"/>
                <a:sym typeface="+mn-ea"/>
              </a:rPr>
              <a:t>error in C</a:t>
            </a:r>
            <a:r>
              <a:rPr sz="2000" baseline="-25000" dirty="0">
                <a:solidFill>
                  <a:schemeClr val="tx1"/>
                </a:solidFill>
                <a:uFillTx/>
                <a:latin typeface="Times New Roman" panose="02020603050405020304"/>
                <a:cs typeface="Times New Roman" panose="02020603050405020304"/>
                <a:sym typeface="+mn-ea"/>
              </a:rPr>
              <a:t>j</a:t>
            </a:r>
            <a:r>
              <a:rPr sz="2000" dirty="0">
                <a:latin typeface="Times New Roman" panose="02020603050405020304"/>
                <a:cs typeface="Times New Roman" panose="02020603050405020304"/>
                <a:sym typeface="+mn-ea"/>
              </a:rPr>
              <a:t> affects M</a:t>
            </a:r>
            <a:r>
              <a:rPr sz="2000" baseline="-25000" dirty="0">
                <a:uFillTx/>
                <a:latin typeface="Times New Roman" panose="02020603050405020304"/>
                <a:cs typeface="Times New Roman" panose="02020603050405020304"/>
                <a:sym typeface="+mn-ea"/>
              </a:rPr>
              <a:t>j</a:t>
            </a:r>
            <a:r>
              <a:rPr sz="2000" dirty="0">
                <a:latin typeface="Times New Roman" panose="02020603050405020304"/>
                <a:cs typeface="Times New Roman" panose="02020603050405020304"/>
                <a:sym typeface="+mn-ea"/>
              </a:rPr>
              <a:t> and M</a:t>
            </a:r>
            <a:r>
              <a:rPr sz="2000" baseline="-25000" dirty="0">
                <a:uFillTx/>
                <a:latin typeface="Times New Roman" panose="02020603050405020304"/>
                <a:cs typeface="Times New Roman" panose="02020603050405020304"/>
                <a:sym typeface="+mn-ea"/>
              </a:rPr>
              <a:t>j+1</a:t>
            </a:r>
            <a:r>
              <a:rPr sz="2000" dirty="0">
                <a:latin typeface="Times New Roman" panose="02020603050405020304"/>
                <a:cs typeface="Times New Roman" panose="02020603050405020304"/>
                <a:sym typeface="+mn-ea"/>
              </a:rPr>
              <a:t> </a:t>
            </a:r>
            <a:endParaRPr sz="2000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812800" lvl="1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000" dirty="0">
                <a:latin typeface="Times New Roman" panose="02020603050405020304"/>
                <a:cs typeface="Times New Roman" panose="02020603050405020304"/>
                <a:sym typeface="+mn-ea"/>
              </a:rPr>
              <a:t>Encryption c</a:t>
            </a:r>
            <a:r>
              <a:rPr sz="2000" dirty="0">
                <a:latin typeface="Times New Roman" panose="02020603050405020304"/>
                <a:cs typeface="Times New Roman" panose="02020603050405020304"/>
                <a:sym typeface="+mn-ea"/>
              </a:rPr>
              <a:t>annot </a:t>
            </a:r>
            <a:r>
              <a:rPr lang="en-US" sz="2000" dirty="0">
                <a:latin typeface="Times New Roman" panose="02020603050405020304"/>
                <a:cs typeface="Times New Roman" panose="02020603050405020304"/>
                <a:sym typeface="+mn-ea"/>
              </a:rPr>
              <a:t>be </a:t>
            </a:r>
            <a:r>
              <a:rPr sz="2000" dirty="0">
                <a:latin typeface="Times New Roman" panose="02020603050405020304"/>
                <a:cs typeface="Times New Roman" panose="02020603050405020304"/>
                <a:sym typeface="+mn-ea"/>
              </a:rPr>
              <a:t>parallel</a:t>
            </a:r>
            <a:r>
              <a:rPr lang="en-US" sz="2000" dirty="0">
                <a:latin typeface="Times New Roman" panose="02020603050405020304"/>
                <a:cs typeface="Times New Roman" panose="02020603050405020304"/>
                <a:sym typeface="+mn-ea"/>
              </a:rPr>
              <a:t>ized (decryption: yes)</a:t>
            </a:r>
            <a:r>
              <a:rPr sz="2000" dirty="0">
                <a:latin typeface="Times New Roman" panose="02020603050405020304"/>
                <a:cs typeface="Times New Roman" panose="02020603050405020304"/>
                <a:sym typeface="+mn-ea"/>
              </a:rPr>
              <a:t> </a:t>
            </a:r>
            <a:endParaRPr sz="2000" dirty="0">
              <a:latin typeface="Times New Roman" panose="02020603050405020304"/>
              <a:cs typeface="Times New Roman" panose="02020603050405020304"/>
              <a:sym typeface="+mn-ea"/>
            </a:endParaRPr>
          </a:p>
        </p:txBody>
      </p:sp>
      <p:graphicFrame>
        <p:nvGraphicFramePr>
          <p:cNvPr id="6" name="对象 5"/>
          <p:cNvGraphicFramePr/>
          <p:nvPr/>
        </p:nvGraphicFramePr>
        <p:xfrm>
          <a:off x="296545" y="908685"/>
          <a:ext cx="8550910" cy="28695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" name="" r:id="rId1" imgW="8543925" imgH="2867025" progId="Paint.Picture">
                  <p:embed/>
                </p:oleObj>
              </mc:Choice>
              <mc:Fallback>
                <p:oleObj name="" r:id="rId1" imgW="8543925" imgH="2867025" progId="Paint.Picture">
                  <p:embed/>
                  <p:pic>
                    <p:nvPicPr>
                      <p:cNvPr id="0" name="图片 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96545" y="908685"/>
                        <a:ext cx="8550910" cy="28695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580" y="838580"/>
            <a:ext cx="8229600" cy="0"/>
          </a:xfrm>
          <a:custGeom>
            <a:avLst/>
            <a:gdLst/>
            <a:ahLst/>
            <a:cxnLst/>
            <a:rect l="l" t="t" r="r" b="b"/>
            <a:pathLst>
              <a:path w="8229600">
                <a:moveTo>
                  <a:pt x="0" y="0"/>
                </a:moveTo>
                <a:lnTo>
                  <a:pt x="8229600" y="0"/>
                </a:lnTo>
              </a:path>
            </a:pathLst>
          </a:custGeom>
          <a:ln w="19050">
            <a:solidFill>
              <a:srgbClr val="0064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58470" y="90170"/>
            <a:ext cx="8229600" cy="6889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u="none" dirty="0">
                <a:sym typeface="+mn-ea"/>
              </a:rPr>
              <a:t>Initialization Vector</a:t>
            </a:r>
            <a:endParaRPr lang="en-US" altLang="fr-FR" u="none" err="1">
              <a:sym typeface="+mn-e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065"/>
              </a:lnSpc>
            </a:pPr>
            <a:fld id="{81D60167-4931-47E6-BA6A-407CBD079E47}" type="slidenum">
              <a:rPr dirty="0"/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421640" y="784860"/>
            <a:ext cx="8228965" cy="3013710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 marL="355600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sz="2400" dirty="0">
                <a:latin typeface="Times New Roman" panose="02020603050405020304"/>
                <a:cs typeface="Times New Roman" panose="02020603050405020304"/>
                <a:sym typeface="+mn-ea"/>
              </a:rPr>
              <a:t>Initialization Vector (IV)</a:t>
            </a:r>
            <a:endParaRPr sz="2400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812800" lvl="1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sz="2000" dirty="0">
                <a:latin typeface="Times New Roman" panose="02020603050405020304"/>
                <a:cs typeface="Times New Roman" panose="02020603050405020304"/>
                <a:sym typeface="+mn-ea"/>
              </a:rPr>
              <a:t>Used along with the key; not secret</a:t>
            </a:r>
            <a:endParaRPr sz="2000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812800" lvl="1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sz="2000" dirty="0">
                <a:latin typeface="Times New Roman" panose="02020603050405020304"/>
                <a:cs typeface="Times New Roman" panose="02020603050405020304"/>
                <a:sym typeface="+mn-ea"/>
              </a:rPr>
              <a:t>For a given plaintext, changing either the key, or IV, will produce a different ciphertext</a:t>
            </a:r>
            <a:endParaRPr sz="2000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355600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endParaRPr sz="2400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355600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sz="2400" dirty="0">
                <a:latin typeface="Times New Roman" panose="02020603050405020304"/>
                <a:cs typeface="Times New Roman" panose="02020603050405020304"/>
                <a:sym typeface="+mn-ea"/>
              </a:rPr>
              <a:t>IV generation and sharing</a:t>
            </a:r>
            <a:endParaRPr sz="2400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812800" lvl="1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sz="2000" dirty="0">
                <a:latin typeface="Times New Roman" panose="02020603050405020304"/>
                <a:cs typeface="Times New Roman" panose="02020603050405020304"/>
                <a:sym typeface="+mn-ea"/>
              </a:rPr>
              <a:t>Random; may transmit with the ciphertext</a:t>
            </a:r>
            <a:endParaRPr sz="2000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812800" lvl="1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sz="2000" dirty="0">
                <a:latin typeface="Times New Roman" panose="02020603050405020304"/>
                <a:cs typeface="Times New Roman" panose="02020603050405020304"/>
                <a:sym typeface="+mn-ea"/>
              </a:rPr>
              <a:t>Incremental; predictable by receivers</a:t>
            </a:r>
            <a:endParaRPr sz="2000" dirty="0">
              <a:latin typeface="Times New Roman" panose="02020603050405020304"/>
              <a:cs typeface="Times New Roman" panose="02020603050405020304"/>
              <a:sym typeface="+mn-ea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580" y="838580"/>
            <a:ext cx="8229600" cy="0"/>
          </a:xfrm>
          <a:custGeom>
            <a:avLst/>
            <a:gdLst/>
            <a:ahLst/>
            <a:cxnLst/>
            <a:rect l="l" t="t" r="r" b="b"/>
            <a:pathLst>
              <a:path w="8229600">
                <a:moveTo>
                  <a:pt x="0" y="0"/>
                </a:moveTo>
                <a:lnTo>
                  <a:pt x="8229600" y="0"/>
                </a:lnTo>
              </a:path>
            </a:pathLst>
          </a:custGeom>
          <a:ln w="19050">
            <a:solidFill>
              <a:srgbClr val="0064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58470" y="90170"/>
            <a:ext cx="8229600" cy="6889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u="none" spc="-5" dirty="0">
                <a:sym typeface="+mn-ea"/>
              </a:rPr>
              <a:t>Cipher feedback mode (CFB)</a:t>
            </a:r>
            <a:endParaRPr lang="en-US" altLang="fr-FR" u="none" spc="-5" dirty="0">
              <a:sym typeface="+mn-e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065"/>
              </a:lnSpc>
            </a:pPr>
            <a:fld id="{81D60167-4931-47E6-BA6A-407CBD079E47}" type="slidenum">
              <a:rPr dirty="0"/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248920" y="4465955"/>
            <a:ext cx="8228965" cy="420370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 marL="355600" lvl="1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spc="-5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  <a:sym typeface="+mn-ea"/>
              </a:rPr>
              <a:t>Compare with OTP</a:t>
            </a:r>
            <a:endParaRPr lang="en-US" sz="2400" spc="-5" dirty="0">
              <a:solidFill>
                <a:schemeClr val="tx1"/>
              </a:solidFill>
              <a:latin typeface="Times New Roman" panose="02020603050405020304"/>
              <a:cs typeface="Times New Roman" panose="02020603050405020304"/>
              <a:sym typeface="+mn-ea"/>
            </a:endParaRPr>
          </a:p>
        </p:txBody>
      </p:sp>
      <p:graphicFrame>
        <p:nvGraphicFramePr>
          <p:cNvPr id="10" name="对象 9"/>
          <p:cNvGraphicFramePr/>
          <p:nvPr/>
        </p:nvGraphicFramePr>
        <p:xfrm>
          <a:off x="248920" y="1028700"/>
          <a:ext cx="8646160" cy="26498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" name="" r:id="rId1" imgW="8639175" imgH="2647950" progId="Paint.Picture">
                  <p:embed/>
                </p:oleObj>
              </mc:Choice>
              <mc:Fallback>
                <p:oleObj name="" r:id="rId1" imgW="8639175" imgH="2647950" progId="Paint.Picture">
                  <p:embed/>
                  <p:pic>
                    <p:nvPicPr>
                      <p:cNvPr id="0" name="图片 10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48920" y="1028700"/>
                        <a:ext cx="8646160" cy="26498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文本框 5"/>
          <p:cNvSpPr txBox="1"/>
          <p:nvPr/>
        </p:nvSpPr>
        <p:spPr>
          <a:xfrm>
            <a:off x="838200" y="4040505"/>
            <a:ext cx="196278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b="1">
                <a:solidFill>
                  <a:srgbClr val="FF0000"/>
                </a:solidFill>
              </a:rPr>
              <a:t>这是异或</a:t>
            </a:r>
            <a:r>
              <a:rPr lang="en-US" altLang="zh-CN" b="1">
                <a:solidFill>
                  <a:srgbClr val="FF0000"/>
                </a:solidFill>
              </a:rPr>
              <a:t>XOR</a:t>
            </a:r>
            <a:r>
              <a:rPr lang="zh-CN" altLang="en-US" b="1">
                <a:solidFill>
                  <a:srgbClr val="FF0000"/>
                </a:solidFill>
              </a:rPr>
              <a:t>！！</a:t>
            </a:r>
            <a:endParaRPr lang="zh-CN" altLang="en-US" b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580" y="838580"/>
            <a:ext cx="8229600" cy="0"/>
          </a:xfrm>
          <a:custGeom>
            <a:avLst/>
            <a:gdLst/>
            <a:ahLst/>
            <a:cxnLst/>
            <a:rect l="l" t="t" r="r" b="b"/>
            <a:pathLst>
              <a:path w="8229600">
                <a:moveTo>
                  <a:pt x="0" y="0"/>
                </a:moveTo>
                <a:lnTo>
                  <a:pt x="8229600" y="0"/>
                </a:lnTo>
              </a:path>
            </a:pathLst>
          </a:custGeom>
          <a:ln w="19050">
            <a:solidFill>
              <a:srgbClr val="0064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58470" y="90170"/>
            <a:ext cx="8229600" cy="6889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u="none" spc="-5" dirty="0">
                <a:sym typeface="+mn-ea"/>
              </a:rPr>
              <a:t>Output feedback mode (OFB)</a:t>
            </a:r>
            <a:endParaRPr lang="en-US" altLang="fr-FR" u="none" spc="-5" dirty="0">
              <a:sym typeface="+mn-e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065"/>
              </a:lnSpc>
            </a:pPr>
            <a:fld id="{81D60167-4931-47E6-BA6A-407CBD079E47}" type="slidenum">
              <a:rPr dirty="0"/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459105" y="4201795"/>
            <a:ext cx="8228965" cy="2108200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 marL="355600" lvl="1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spc="-5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  <a:sym typeface="+mn-ea"/>
              </a:rPr>
              <a:t>Pre-processing possible </a:t>
            </a:r>
            <a:endParaRPr lang="en-US" sz="2400" spc="-5" dirty="0">
              <a:solidFill>
                <a:schemeClr val="tx1"/>
              </a:solidFill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355600" lvl="1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spc="-5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  <a:sym typeface="+mn-ea"/>
              </a:rPr>
              <a:t>Error propagation limited</a:t>
            </a:r>
            <a:endParaRPr lang="en-US" sz="2400" spc="-5" dirty="0">
              <a:solidFill>
                <a:schemeClr val="tx1"/>
              </a:solidFill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355600" lvl="1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endParaRPr lang="en-US" sz="2400" spc="-5" dirty="0">
              <a:solidFill>
                <a:schemeClr val="tx1"/>
              </a:solidFill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355600" lvl="1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spc="-5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  <a:sym typeface="+mn-ea"/>
              </a:rPr>
              <a:t>IV: different per message </a:t>
            </a:r>
            <a:endParaRPr lang="en-US" sz="2400" spc="-5" dirty="0">
              <a:solidFill>
                <a:schemeClr val="tx1"/>
              </a:solidFill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12700" lvl="1" indent="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None/>
              <a:tabLst>
                <a:tab pos="354965" algn="l"/>
                <a:tab pos="355600" algn="l"/>
              </a:tabLst>
            </a:pPr>
            <a:endParaRPr lang="en-US" sz="2400" spc="-5" dirty="0">
              <a:latin typeface="Times New Roman" panose="02020603050405020304"/>
              <a:cs typeface="Times New Roman" panose="02020603050405020304"/>
              <a:sym typeface="+mn-ea"/>
            </a:endParaRPr>
          </a:p>
        </p:txBody>
      </p:sp>
      <p:graphicFrame>
        <p:nvGraphicFramePr>
          <p:cNvPr id="8" name="对象 7"/>
          <p:cNvGraphicFramePr/>
          <p:nvPr/>
        </p:nvGraphicFramePr>
        <p:xfrm>
          <a:off x="353695" y="995680"/>
          <a:ext cx="8436610" cy="25736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" name="" r:id="rId1" imgW="8429625" imgH="2571750" progId="Paint.Picture">
                  <p:embed/>
                </p:oleObj>
              </mc:Choice>
              <mc:Fallback>
                <p:oleObj name="" r:id="rId1" imgW="8429625" imgH="2571750" progId="Paint.Picture">
                  <p:embed/>
                  <p:pic>
                    <p:nvPicPr>
                      <p:cNvPr id="0" name="图片 8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53695" y="995680"/>
                        <a:ext cx="8436610" cy="25736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580" y="838580"/>
            <a:ext cx="8229600" cy="0"/>
          </a:xfrm>
          <a:custGeom>
            <a:avLst/>
            <a:gdLst/>
            <a:ahLst/>
            <a:cxnLst/>
            <a:rect l="l" t="t" r="r" b="b"/>
            <a:pathLst>
              <a:path w="8229600">
                <a:moveTo>
                  <a:pt x="0" y="0"/>
                </a:moveTo>
                <a:lnTo>
                  <a:pt x="8229600" y="0"/>
                </a:lnTo>
              </a:path>
            </a:pathLst>
          </a:custGeom>
          <a:ln w="19050">
            <a:solidFill>
              <a:srgbClr val="0064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57835" y="90170"/>
            <a:ext cx="8193405" cy="6889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l">
              <a:lnSpc>
                <a:spcPct val="100000"/>
              </a:lnSpc>
              <a:spcBef>
                <a:spcPts val="95"/>
              </a:spcBef>
            </a:pPr>
            <a:r>
              <a:rPr lang="en-US" u="none" spc="-5" dirty="0"/>
              <a:t>History*</a:t>
            </a:r>
            <a:endParaRPr lang="en-US" b="1" u="none" spc="-5" dirty="0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065"/>
              </a:lnSpc>
            </a:pPr>
            <a:fld id="{81D60167-4931-47E6-BA6A-407CBD079E47}" type="slidenum">
              <a:rPr dirty="0"/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421640" y="767715"/>
            <a:ext cx="8446135" cy="5610225"/>
          </a:xfrm>
          <a:prstGeom prst="rect">
            <a:avLst/>
          </a:prstGeom>
        </p:spPr>
        <p:txBody>
          <a:bodyPr vert="horz" wrap="square" lIns="0" tIns="104139" rIns="0" bIns="0" rtlCol="0">
            <a:spAutoFit/>
          </a:bodyPr>
          <a:lstStyle/>
          <a:p>
            <a:pPr marL="355600" lvl="1" indent="-342900" algn="just">
              <a:lnSpc>
                <a:spcPct val="100000"/>
              </a:lnSpc>
              <a:spcBef>
                <a:spcPts val="82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spc="-5" dirty="0">
                <a:latin typeface="Times New Roman" panose="02020603050405020304"/>
                <a:cs typeface="Times New Roman" panose="02020603050405020304"/>
              </a:rPr>
              <a:t>James Henry Ellis (1924-1997)</a:t>
            </a:r>
            <a:r>
              <a:rPr sz="2400" spc="-5" dirty="0">
                <a:latin typeface="Times New Roman" panose="02020603050405020304"/>
                <a:cs typeface="Times New Roman" panose="02020603050405020304"/>
              </a:rPr>
              <a:t>: </a:t>
            </a:r>
            <a:endParaRPr sz="2400" spc="-5" dirty="0">
              <a:latin typeface="Times New Roman" panose="02020603050405020304"/>
              <a:cs typeface="Times New Roman" panose="02020603050405020304"/>
            </a:endParaRPr>
          </a:p>
          <a:p>
            <a:pPr marL="812800" lvl="2" indent="-342900" algn="just" defTabSz="914400" fontAlgn="auto">
              <a:lnSpc>
                <a:spcPts val="1800"/>
              </a:lnSpc>
              <a:spcBef>
                <a:spcPts val="80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000" spc="-5" dirty="0">
                <a:latin typeface="Times New Roman" panose="02020603050405020304"/>
                <a:cs typeface="Times New Roman" panose="02020603050405020304"/>
              </a:rPr>
              <a:t>British engineer &amp; cryptographer</a:t>
            </a:r>
            <a:r>
              <a:rPr sz="2000" spc="-5" dirty="0">
                <a:latin typeface="Times New Roman" panose="02020603050405020304"/>
                <a:cs typeface="Times New Roman" panose="02020603050405020304"/>
              </a:rPr>
              <a:t>  </a:t>
            </a:r>
            <a:endParaRPr sz="2000" spc="-5" dirty="0">
              <a:latin typeface="Times New Roman" panose="02020603050405020304"/>
              <a:cs typeface="Times New Roman" panose="02020603050405020304"/>
            </a:endParaRPr>
          </a:p>
          <a:p>
            <a:pPr marL="812800" lvl="2" indent="-342900" algn="just" defTabSz="914400" fontAlgn="auto">
              <a:lnSpc>
                <a:spcPts val="1800"/>
              </a:lnSpc>
              <a:spcBef>
                <a:spcPts val="80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000" spc="-5" dirty="0">
                <a:latin typeface="Times New Roman" panose="02020603050405020304"/>
                <a:cs typeface="Times New Roman" panose="02020603050405020304"/>
              </a:rPr>
              <a:t>Born in Australia, grown up in Britain, orphan</a:t>
            </a:r>
            <a:endParaRPr lang="en-US" sz="2000" spc="-5" dirty="0">
              <a:latin typeface="Times New Roman" panose="02020603050405020304"/>
              <a:cs typeface="Times New Roman" panose="02020603050405020304"/>
            </a:endParaRPr>
          </a:p>
          <a:p>
            <a:pPr marL="812800" lvl="2" indent="-342900" algn="just" defTabSz="914400" fontAlgn="auto">
              <a:lnSpc>
                <a:spcPts val="1800"/>
              </a:lnSpc>
              <a:spcBef>
                <a:spcPts val="80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000" spc="-5" dirty="0">
                <a:latin typeface="Times New Roman" panose="02020603050405020304"/>
                <a:cs typeface="Times New Roman" panose="02020603050405020304"/>
              </a:rPr>
              <a:t>Worked at Government Communications Headquarters (GCHQ)</a:t>
            </a:r>
            <a:endParaRPr lang="en-US" sz="2000" spc="-5" dirty="0">
              <a:latin typeface="Times New Roman" panose="02020603050405020304"/>
              <a:cs typeface="Times New Roman" panose="02020603050405020304"/>
            </a:endParaRPr>
          </a:p>
          <a:p>
            <a:pPr marL="812800" lvl="2" indent="-342900" algn="just" defTabSz="914400" fontAlgn="auto">
              <a:lnSpc>
                <a:spcPts val="1800"/>
              </a:lnSpc>
              <a:spcBef>
                <a:spcPts val="80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000" spc="-5" dirty="0">
                <a:latin typeface="Times New Roman" panose="02020603050405020304"/>
                <a:cs typeface="Times New Roman" panose="02020603050405020304"/>
              </a:rPr>
              <a:t>1970: proposed the concept of public-key crypto</a:t>
            </a:r>
            <a:endParaRPr lang="en-US" sz="2000" spc="-5" dirty="0">
              <a:latin typeface="Times New Roman" panose="02020603050405020304"/>
              <a:cs typeface="Times New Roman" panose="02020603050405020304"/>
            </a:endParaRPr>
          </a:p>
          <a:p>
            <a:pPr marL="1270000" lvl="3" indent="-342900" algn="just" defTabSz="914400" fontAlgn="auto">
              <a:lnSpc>
                <a:spcPts val="1800"/>
              </a:lnSpc>
              <a:spcBef>
                <a:spcPts val="80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000" spc="-5" dirty="0">
                <a:latin typeface="Times New Roman" panose="02020603050405020304"/>
                <a:cs typeface="Times New Roman" panose="02020603050405020304"/>
              </a:rPr>
              <a:t>Same idea of RSA</a:t>
            </a:r>
            <a:endParaRPr lang="en-US" sz="2000" spc="-5" dirty="0">
              <a:latin typeface="Times New Roman" panose="02020603050405020304"/>
              <a:cs typeface="Times New Roman" panose="02020603050405020304"/>
            </a:endParaRPr>
          </a:p>
          <a:p>
            <a:pPr marL="1270000" lvl="3" indent="-342900" algn="just" defTabSz="914400" fontAlgn="auto">
              <a:lnSpc>
                <a:spcPts val="1800"/>
              </a:lnSpc>
              <a:spcBef>
                <a:spcPts val="800"/>
              </a:spcBef>
              <a:buClrTx/>
              <a:buSzTx/>
              <a:buFont typeface="Wingdings" panose="05000000000000000000" charset="0"/>
              <a:buChar char=""/>
              <a:tabLst>
                <a:tab pos="354965" algn="l"/>
                <a:tab pos="355600" algn="l"/>
              </a:tabLst>
            </a:pPr>
            <a:r>
              <a:rPr lang="en-US" sz="2000" spc="-5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Kept secret by GCHQ</a:t>
            </a:r>
            <a:endParaRPr lang="en-US" sz="2000" spc="-5" dirty="0">
              <a:solidFill>
                <a:schemeClr val="tx1"/>
              </a:solidFill>
              <a:latin typeface="Times New Roman" panose="02020603050405020304"/>
              <a:cs typeface="Times New Roman" panose="02020603050405020304"/>
            </a:endParaRPr>
          </a:p>
          <a:p>
            <a:pPr marL="812800" lvl="2" indent="-342900" algn="just" defTabSz="914400" fontAlgn="auto">
              <a:lnSpc>
                <a:spcPts val="1800"/>
              </a:lnSpc>
              <a:spcBef>
                <a:spcPts val="80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000" spc="-5" dirty="0">
                <a:latin typeface="Times New Roman" panose="02020603050405020304"/>
                <a:cs typeface="Times New Roman" panose="02020603050405020304"/>
              </a:rPr>
              <a:t>1973: with Clifford Cocks and Malcolm Williamson, developed a key distribution scheme</a:t>
            </a:r>
            <a:endParaRPr lang="en-US" sz="2000" spc="-5" dirty="0">
              <a:latin typeface="Times New Roman" panose="02020603050405020304"/>
              <a:cs typeface="Times New Roman" panose="02020603050405020304"/>
            </a:endParaRPr>
          </a:p>
          <a:p>
            <a:pPr marL="1270000" lvl="3" indent="-342900" algn="just" defTabSz="914400" fontAlgn="auto">
              <a:lnSpc>
                <a:spcPts val="1800"/>
              </a:lnSpc>
              <a:spcBef>
                <a:spcPts val="80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000" spc="-5" dirty="0">
                <a:latin typeface="Times New Roman" panose="02020603050405020304"/>
                <a:cs typeface="Times New Roman" panose="02020603050405020304"/>
              </a:rPr>
              <a:t>Similar as </a:t>
            </a:r>
            <a:r>
              <a:rPr sz="2000" spc="-5" dirty="0">
                <a:latin typeface="Times New Roman" panose="02020603050405020304"/>
                <a:cs typeface="Times New Roman" panose="02020603050405020304"/>
                <a:sym typeface="+mn-ea"/>
              </a:rPr>
              <a:t>Diffie-Hellman key agreement protocol</a:t>
            </a:r>
            <a:endParaRPr sz="20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1270000" lvl="3" indent="-342900" algn="just" defTabSz="914400" fontAlgn="auto">
              <a:lnSpc>
                <a:spcPts val="1800"/>
              </a:lnSpc>
              <a:spcBef>
                <a:spcPts val="800"/>
              </a:spcBef>
              <a:buClrTx/>
              <a:buSzTx/>
              <a:buFont typeface="Wingdings" panose="05000000000000000000" charset="0"/>
              <a:buChar char=""/>
              <a:tabLst>
                <a:tab pos="354965" algn="l"/>
                <a:tab pos="355600" algn="l"/>
              </a:tabLst>
            </a:pPr>
            <a:r>
              <a:rPr lang="en-US" sz="2000" spc="-5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  <a:sym typeface="+mn-ea"/>
              </a:rPr>
              <a:t>Kept secret by GCHQ</a:t>
            </a:r>
            <a:endParaRPr lang="en-US" sz="2000" spc="-5" dirty="0">
              <a:solidFill>
                <a:schemeClr val="tx1"/>
              </a:solidFill>
              <a:latin typeface="Times New Roman" panose="02020603050405020304"/>
              <a:cs typeface="Times New Roman" panose="02020603050405020304"/>
            </a:endParaRPr>
          </a:p>
          <a:p>
            <a:pPr marL="812800" lvl="2" indent="-342900" algn="just" defTabSz="914400" fontAlgn="auto">
              <a:lnSpc>
                <a:spcPts val="1800"/>
              </a:lnSpc>
              <a:spcBef>
                <a:spcPts val="80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000" spc="-5" dirty="0">
                <a:latin typeface="Times New Roman" panose="02020603050405020304"/>
                <a:cs typeface="Times New Roman" panose="02020603050405020304"/>
                <a:sym typeface="+mn-ea"/>
              </a:rPr>
              <a:t>1976: denied publication by </a:t>
            </a:r>
            <a:r>
              <a:rPr lang="en-US" sz="2000" spc="-5" dirty="0">
                <a:latin typeface="Times New Roman" panose="02020603050405020304"/>
                <a:cs typeface="Times New Roman" panose="02020603050405020304"/>
                <a:sym typeface="+mn-ea"/>
              </a:rPr>
              <a:t>GCHQ again</a:t>
            </a:r>
            <a:endParaRPr lang="en-US" sz="20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812800" lvl="2" indent="-342900" algn="just" defTabSz="914400" fontAlgn="auto">
              <a:lnSpc>
                <a:spcPts val="1800"/>
              </a:lnSpc>
              <a:spcBef>
                <a:spcPts val="80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000" spc="-5" dirty="0">
                <a:latin typeface="Times New Roman" panose="02020603050405020304"/>
                <a:cs typeface="Times New Roman" panose="02020603050405020304"/>
                <a:sym typeface="+mn-ea"/>
              </a:rPr>
              <a:t>Diffie travelled to Britain to see Ellis</a:t>
            </a:r>
            <a:endParaRPr sz="20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812800" lvl="2" indent="-342900" algn="just">
              <a:lnSpc>
                <a:spcPct val="100000"/>
              </a:lnSpc>
              <a:spcBef>
                <a:spcPts val="82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000" spc="-5" dirty="0">
                <a:latin typeface="Times New Roman" panose="02020603050405020304"/>
                <a:cs typeface="Times New Roman" panose="02020603050405020304"/>
                <a:sym typeface="+mn-ea"/>
              </a:rPr>
              <a:t>Dec. 1997: public announcement of their work, Cocks delivered a talk</a:t>
            </a:r>
            <a:endParaRPr lang="en-US" sz="20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1270000" lvl="3" indent="-342900" algn="just">
              <a:lnSpc>
                <a:spcPct val="100000"/>
              </a:lnSpc>
              <a:spcBef>
                <a:spcPts val="82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000" spc="-5" dirty="0">
                <a:latin typeface="Times New Roman" panose="02020603050405020304"/>
                <a:cs typeface="Times New Roman" panose="02020603050405020304"/>
                <a:sym typeface="+mn-ea"/>
              </a:rPr>
              <a:t>Nov. 1997: death of Ellis</a:t>
            </a:r>
            <a:endParaRPr sz="20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812800" lvl="2" indent="-342900" algn="just">
              <a:lnSpc>
                <a:spcPct val="100000"/>
              </a:lnSpc>
              <a:spcBef>
                <a:spcPts val="82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000" spc="-5" dirty="0">
                <a:latin typeface="Times New Roman" panose="02020603050405020304"/>
                <a:cs typeface="Times New Roman" panose="02020603050405020304"/>
                <a:sym typeface="+mn-ea"/>
              </a:rPr>
              <a:t>2016: </a:t>
            </a:r>
            <a:r>
              <a:rPr lang="en-US" sz="2000" spc="-5" dirty="0">
                <a:latin typeface="Times New Roman" panose="02020603050405020304"/>
                <a:cs typeface="Times New Roman" panose="02020603050405020304"/>
                <a:sym typeface="+mn-ea"/>
              </a:rPr>
              <a:t>GCHQ </a:t>
            </a:r>
            <a:r>
              <a:rPr lang="en-US" sz="2000" spc="-5" dirty="0">
                <a:latin typeface="Times New Roman" panose="02020603050405020304"/>
                <a:cs typeface="Times New Roman" panose="02020603050405020304"/>
                <a:sym typeface="+mn-ea"/>
              </a:rPr>
              <a:t>director emphasized contribution of Ellis, Cocks, </a:t>
            </a:r>
            <a:r>
              <a:rPr lang="en-US" sz="2000" spc="-5" dirty="0">
                <a:latin typeface="Times New Roman" panose="02020603050405020304"/>
                <a:cs typeface="Times New Roman" panose="02020603050405020304"/>
                <a:sym typeface="+mn-ea"/>
              </a:rPr>
              <a:t>Williamson</a:t>
            </a:r>
            <a:r>
              <a:rPr lang="en-US" sz="2000" spc="-5" dirty="0">
                <a:latin typeface="Times New Roman" panose="02020603050405020304"/>
                <a:cs typeface="Times New Roman" panose="02020603050405020304"/>
                <a:sym typeface="+mn-ea"/>
              </a:rPr>
              <a:t> </a:t>
            </a:r>
            <a:endParaRPr lang="en-US" sz="2000" spc="-5" dirty="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580" y="838580"/>
            <a:ext cx="8229600" cy="0"/>
          </a:xfrm>
          <a:custGeom>
            <a:avLst/>
            <a:gdLst/>
            <a:ahLst/>
            <a:cxnLst/>
            <a:rect l="l" t="t" r="r" b="b"/>
            <a:pathLst>
              <a:path w="8229600">
                <a:moveTo>
                  <a:pt x="0" y="0"/>
                </a:moveTo>
                <a:lnTo>
                  <a:pt x="8229600" y="0"/>
                </a:lnTo>
              </a:path>
            </a:pathLst>
          </a:custGeom>
          <a:ln w="19050">
            <a:solidFill>
              <a:srgbClr val="0064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58470" y="90170"/>
            <a:ext cx="8229600" cy="6889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u="none" spc="-5" dirty="0">
                <a:sym typeface="+mn-ea"/>
              </a:rPr>
              <a:t>Counter Mode (CTR)</a:t>
            </a:r>
            <a:endParaRPr lang="en-US" u="none" spc="-5" dirty="0">
              <a:sym typeface="+mn-e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065"/>
              </a:lnSpc>
            </a:pPr>
            <a:fld id="{81D60167-4931-47E6-BA6A-407CBD079E47}" type="slidenum">
              <a:rPr dirty="0"/>
            </a:fld>
            <a:endParaRPr dirty="0"/>
          </a:p>
        </p:txBody>
      </p:sp>
      <p:graphicFrame>
        <p:nvGraphicFramePr>
          <p:cNvPr id="10" name="对象 9"/>
          <p:cNvGraphicFramePr/>
          <p:nvPr/>
        </p:nvGraphicFramePr>
        <p:xfrm>
          <a:off x="307975" y="1227455"/>
          <a:ext cx="8531225" cy="25355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" name="" r:id="rId1" imgW="8524875" imgH="2533650" progId="Paint.Picture">
                  <p:embed/>
                </p:oleObj>
              </mc:Choice>
              <mc:Fallback>
                <p:oleObj name="" r:id="rId1" imgW="8524875" imgH="2533650" progId="Paint.Picture">
                  <p:embed/>
                  <p:pic>
                    <p:nvPicPr>
                      <p:cNvPr id="0" name="图片 10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07975" y="1227455"/>
                        <a:ext cx="8531225" cy="25355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580" y="838580"/>
            <a:ext cx="8229600" cy="0"/>
          </a:xfrm>
          <a:custGeom>
            <a:avLst/>
            <a:gdLst/>
            <a:ahLst/>
            <a:cxnLst/>
            <a:rect l="l" t="t" r="r" b="b"/>
            <a:pathLst>
              <a:path w="8229600">
                <a:moveTo>
                  <a:pt x="0" y="0"/>
                </a:moveTo>
                <a:lnTo>
                  <a:pt x="8229600" y="0"/>
                </a:lnTo>
              </a:path>
            </a:pathLst>
          </a:custGeom>
          <a:ln w="19050">
            <a:solidFill>
              <a:srgbClr val="0064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58470" y="90170"/>
            <a:ext cx="8229600" cy="6889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u="none" spc="-5" dirty="0">
                <a:sym typeface="+mn-ea"/>
              </a:rPr>
              <a:t>Operation mode: summary</a:t>
            </a:r>
            <a:endParaRPr lang="en-US" altLang="fr-FR" u="none" spc="-5" dirty="0">
              <a:sym typeface="+mn-e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065"/>
              </a:lnSpc>
            </a:pPr>
            <a:fld id="{81D60167-4931-47E6-BA6A-407CBD079E47}" type="slidenum">
              <a:rPr dirty="0"/>
            </a:fld>
            <a:endParaRPr dirty="0"/>
          </a:p>
        </p:txBody>
      </p:sp>
      <p:graphicFrame>
        <p:nvGraphicFramePr>
          <p:cNvPr id="4" name="对象 3"/>
          <p:cNvGraphicFramePr/>
          <p:nvPr/>
        </p:nvGraphicFramePr>
        <p:xfrm>
          <a:off x="607695" y="901065"/>
          <a:ext cx="7674610" cy="58286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" r:id="rId1" imgW="7029450" imgH="5353050" progId="Paint.Picture">
                  <p:embed/>
                </p:oleObj>
              </mc:Choice>
              <mc:Fallback>
                <p:oleObj name="" r:id="rId1" imgW="7029450" imgH="5353050" progId="Paint.Picture">
                  <p:embed/>
                  <p:pic>
                    <p:nvPicPr>
                      <p:cNvPr id="0" name="图片 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607695" y="901065"/>
                        <a:ext cx="7674610" cy="58286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580" y="838580"/>
            <a:ext cx="8229600" cy="0"/>
          </a:xfrm>
          <a:custGeom>
            <a:avLst/>
            <a:gdLst/>
            <a:ahLst/>
            <a:cxnLst/>
            <a:rect l="l" t="t" r="r" b="b"/>
            <a:pathLst>
              <a:path w="8229600">
                <a:moveTo>
                  <a:pt x="0" y="0"/>
                </a:moveTo>
                <a:lnTo>
                  <a:pt x="8229600" y="0"/>
                </a:lnTo>
              </a:path>
            </a:pathLst>
          </a:custGeom>
          <a:ln w="19050">
            <a:solidFill>
              <a:srgbClr val="0064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57835" y="90170"/>
            <a:ext cx="8496300" cy="6889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u="none" spc="-5" dirty="0"/>
              <a:t>Diffie-Hellman Protocol</a:t>
            </a:r>
            <a:endParaRPr lang="en-US" u="none" spc="-5" dirty="0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065"/>
              </a:lnSpc>
            </a:pPr>
            <a:fld id="{81D60167-4931-47E6-BA6A-407CBD079E47}" type="slidenum">
              <a:rPr dirty="0"/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457835" y="864235"/>
            <a:ext cx="8341360" cy="3435350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 marL="355600" lvl="1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spc="-5" dirty="0">
                <a:latin typeface="Times New Roman" panose="02020603050405020304"/>
                <a:cs typeface="Times New Roman" panose="02020603050405020304"/>
                <a:sym typeface="+mn-ea"/>
              </a:rPr>
              <a:t>For negotiating a secret key using only public communication</a:t>
            </a:r>
            <a:endParaRPr lang="en-US" sz="24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812800" lvl="2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000" spc="-5" dirty="0">
                <a:latin typeface="Times New Roman" panose="02020603050405020304"/>
                <a:cs typeface="Times New Roman" panose="02020603050405020304"/>
                <a:sym typeface="+mn-ea"/>
              </a:rPr>
              <a:t>Does not provide authentication </a:t>
            </a:r>
            <a:endParaRPr lang="en-US" sz="20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355600" lvl="1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spc="-5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Parameters: public information</a:t>
            </a:r>
            <a:endParaRPr lang="en-US" sz="2400" spc="-5" dirty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marL="812800" lvl="2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000" spc="-5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p: a large prime (~512 bits) </a:t>
            </a:r>
            <a:endParaRPr lang="en-US" sz="2000" spc="-5" dirty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marL="812800" lvl="2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000" spc="-5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g: a primitive root mod p, and g &lt; p</a:t>
            </a:r>
            <a:endParaRPr lang="en-US" sz="2000" spc="-5" dirty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marL="1270000" lvl="3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000" spc="-5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&lt;g&gt; is a finite group of order p</a:t>
            </a:r>
            <a:endParaRPr lang="en-US" sz="2000" spc="-5" dirty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marL="355600" lvl="1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endParaRPr lang="en-US" sz="2000" spc="-5" dirty="0">
              <a:solidFill>
                <a:schemeClr val="tx1"/>
              </a:solidFill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355600" lvl="1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spc="-5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  <a:sym typeface="+mn-ea"/>
              </a:rPr>
              <a:t>g is a primitive root mod p if, for every number a relatively prime to p, there is an integer z such that a </a:t>
            </a:r>
            <a:r>
              <a:rPr lang="en-US" sz="2400" spc="-5" dirty="0">
                <a:latin typeface="Times New Roman" panose="02020603050405020304"/>
                <a:cs typeface="Times New Roman" panose="02020603050405020304"/>
                <a:sym typeface="+mn-ea"/>
              </a:rPr>
              <a:t>≡</a:t>
            </a:r>
            <a:r>
              <a:rPr lang="en-US" sz="2400" spc="-5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  <a:sym typeface="+mn-ea"/>
              </a:rPr>
              <a:t> g</a:t>
            </a:r>
            <a:r>
              <a:rPr lang="en-US" sz="2400" spc="-10" baseline="30000" dirty="0">
                <a:solidFill>
                  <a:schemeClr val="tx1"/>
                </a:solidFill>
                <a:uFillTx/>
                <a:latin typeface="Times New Roman" panose="02020603050405020304"/>
                <a:cs typeface="Times New Roman" panose="02020603050405020304"/>
                <a:sym typeface="+mn-ea"/>
              </a:rPr>
              <a:t>z</a:t>
            </a:r>
            <a:r>
              <a:rPr lang="en-US" sz="2400" spc="-5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  <a:sym typeface="+mn-ea"/>
              </a:rPr>
              <a:t> mod p</a:t>
            </a:r>
            <a:endParaRPr lang="en-US" sz="2400" spc="-5" dirty="0">
              <a:solidFill>
                <a:schemeClr val="tx1"/>
              </a:solidFill>
              <a:latin typeface="Times New Roman" panose="02020603050405020304"/>
              <a:cs typeface="Times New Roman" panose="02020603050405020304"/>
              <a:sym typeface="+mn-ea"/>
            </a:endParaRPr>
          </a:p>
        </p:txBody>
      </p:sp>
      <p:graphicFrame>
        <p:nvGraphicFramePr>
          <p:cNvPr id="6" name="对象 5"/>
          <p:cNvGraphicFramePr/>
          <p:nvPr/>
        </p:nvGraphicFramePr>
        <p:xfrm>
          <a:off x="898525" y="4448810"/>
          <a:ext cx="7091680" cy="19373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" name="" r:id="rId1" imgW="5495925" imgH="1419225" progId="Paint.Picture">
                  <p:embed/>
                </p:oleObj>
              </mc:Choice>
              <mc:Fallback>
                <p:oleObj name="" r:id="rId1" imgW="5495925" imgH="1419225" progId="Paint.Picture">
                  <p:embed/>
                  <p:pic>
                    <p:nvPicPr>
                      <p:cNvPr id="0" name="图片 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898525" y="4448810"/>
                        <a:ext cx="7091680" cy="19373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580" y="838580"/>
            <a:ext cx="8229600" cy="0"/>
          </a:xfrm>
          <a:custGeom>
            <a:avLst/>
            <a:gdLst/>
            <a:ahLst/>
            <a:cxnLst/>
            <a:rect l="l" t="t" r="r" b="b"/>
            <a:pathLst>
              <a:path w="8229600">
                <a:moveTo>
                  <a:pt x="0" y="0"/>
                </a:moveTo>
                <a:lnTo>
                  <a:pt x="8229600" y="0"/>
                </a:lnTo>
              </a:path>
            </a:pathLst>
          </a:custGeom>
          <a:ln w="19050">
            <a:solidFill>
              <a:srgbClr val="0064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57835" y="90170"/>
            <a:ext cx="8496300" cy="6889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u="none" spc="-5" dirty="0"/>
              <a:t>Diffie-Hellman Protocol</a:t>
            </a:r>
            <a:endParaRPr lang="en-US" u="none" spc="-5" dirty="0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065"/>
              </a:lnSpc>
            </a:pPr>
            <a:fld id="{81D60167-4931-47E6-BA6A-407CBD079E47}" type="slidenum">
              <a:rPr dirty="0"/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457835" y="864235"/>
            <a:ext cx="8341360" cy="3250565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 marL="355600" lvl="1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spc="-5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Alice picks a random number a, Bob b</a:t>
            </a:r>
            <a:endParaRPr lang="en-US" sz="2400" spc="-5" dirty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marL="355600" lvl="1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spc="-5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Alice compu</a:t>
            </a:r>
            <a:r>
              <a:rPr lang="en-US" altLang="fr-FR" sz="24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tes</a:t>
            </a:r>
            <a:r>
              <a:rPr lang="fr-FR" altLang="zh-CN" sz="24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A = g</a:t>
            </a:r>
            <a:r>
              <a:rPr lang="en-US" altLang="zh-CN" sz="2400" baseline="30000" dirty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a</a:t>
            </a:r>
            <a:r>
              <a:rPr lang="en-US" altLang="zh-CN" sz="2400" dirty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 mod p, </a:t>
            </a:r>
            <a:r>
              <a:rPr lang="fr-FR" altLang="zh-CN" sz="24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Bob B = g</a:t>
            </a:r>
            <a:r>
              <a:rPr lang="en-US" altLang="zh-CN" sz="2400" baseline="30000" dirty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b</a:t>
            </a:r>
            <a:r>
              <a:rPr lang="en-US" altLang="zh-CN" sz="2400" dirty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 mod p</a:t>
            </a:r>
            <a:endParaRPr lang="en-US" altLang="zh-CN" sz="2400" dirty="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  <a:p>
            <a:pPr marL="355600" lvl="1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fr-FR" altLang="zh-CN" sz="24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Alice </a:t>
            </a:r>
            <a:r>
              <a:rPr lang="en-US" altLang="fr-FR" sz="24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and</a:t>
            </a:r>
            <a:r>
              <a:rPr lang="fr-FR" altLang="zh-CN" sz="24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Bob </a:t>
            </a:r>
            <a:r>
              <a:rPr lang="en-US" altLang="fr-FR" sz="24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exchange</a:t>
            </a:r>
            <a:r>
              <a:rPr lang="fr-FR" altLang="zh-CN" sz="24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A</a:t>
            </a:r>
            <a:r>
              <a:rPr lang="fr-FR" altLang="zh-CN" sz="2400" i="1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lang="fr-FR" altLang="zh-CN" sz="24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et B</a:t>
            </a:r>
            <a:endParaRPr lang="fr-FR" altLang="zh-CN" sz="2400" dirty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marL="355600" lvl="1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fr-FR" altLang="zh-CN" sz="24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Alice </a:t>
            </a:r>
            <a:r>
              <a:rPr lang="en-US" altLang="fr-FR" sz="24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computes</a:t>
            </a:r>
            <a:r>
              <a:rPr lang="fr-FR" altLang="zh-CN" sz="24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B</a:t>
            </a:r>
            <a:r>
              <a:rPr lang="en-US" altLang="zh-CN" sz="2400" baseline="30000" dirty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a</a:t>
            </a:r>
            <a:r>
              <a:rPr lang="en-US" altLang="zh-CN" sz="2400" dirty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 mod p = </a:t>
            </a:r>
            <a:r>
              <a:rPr lang="fr-FR" altLang="zh-CN" sz="24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g</a:t>
            </a:r>
            <a:r>
              <a:rPr lang="en-US" altLang="zh-CN" sz="2400" baseline="30000" dirty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ba </a:t>
            </a:r>
            <a:r>
              <a:rPr lang="en-US" altLang="zh-CN" sz="2400" dirty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mod p, Bob A</a:t>
            </a:r>
            <a:r>
              <a:rPr lang="en-US" altLang="zh-CN" sz="2400" baseline="30000" dirty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b </a:t>
            </a:r>
            <a:r>
              <a:rPr lang="en-US" altLang="zh-CN" sz="2400" dirty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mod p = </a:t>
            </a:r>
            <a:r>
              <a:rPr lang="fr-FR" altLang="zh-CN" sz="24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g</a:t>
            </a:r>
            <a:r>
              <a:rPr lang="en-US" altLang="zh-CN" sz="2400" baseline="30000" dirty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ab </a:t>
            </a:r>
            <a:r>
              <a:rPr lang="en-US" altLang="zh-CN" sz="2400" dirty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mod p</a:t>
            </a:r>
            <a:endParaRPr lang="en-US" altLang="zh-CN" sz="2400" dirty="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  <a:p>
            <a:pPr marL="812800" lvl="2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altLang="zh-CN" sz="2000" dirty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k = </a:t>
            </a:r>
            <a:r>
              <a:rPr lang="fr-FR" altLang="zh-CN" sz="20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g</a:t>
            </a:r>
            <a:r>
              <a:rPr lang="en-US" altLang="zh-CN" sz="2000" baseline="30000" dirty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ba </a:t>
            </a:r>
            <a:r>
              <a:rPr lang="en-US" altLang="zh-CN" sz="2000" dirty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mod p</a:t>
            </a:r>
            <a:r>
              <a:rPr lang="en-US" altLang="zh-CN" sz="2000" dirty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 is the secret key</a:t>
            </a:r>
            <a:endParaRPr lang="en-US" altLang="zh-CN" sz="2400" dirty="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  <a:p>
            <a:pPr marL="355600" lvl="1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endParaRPr lang="fr-FR" altLang="zh-CN" sz="2400" dirty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marL="355600" lvl="1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fr-FR" altLang="zh-CN" sz="24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Impossible </a:t>
            </a:r>
            <a:r>
              <a:rPr lang="en-US" altLang="fr-FR" sz="24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to derive</a:t>
            </a:r>
            <a:r>
              <a:rPr lang="fr-FR" altLang="zh-CN" sz="24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k </a:t>
            </a:r>
            <a:r>
              <a:rPr lang="en-US" altLang="fr-FR" sz="24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from</a:t>
            </a:r>
            <a:r>
              <a:rPr lang="fr-FR" altLang="zh-CN" sz="24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A </a:t>
            </a:r>
            <a:r>
              <a:rPr lang="en-US" altLang="fr-FR" sz="24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and</a:t>
            </a:r>
            <a:r>
              <a:rPr lang="fr-FR" altLang="zh-CN" sz="24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B</a:t>
            </a:r>
            <a:r>
              <a:rPr lang="en-US" altLang="fr-FR" sz="24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: discrete log problem</a:t>
            </a:r>
            <a:endParaRPr lang="fr-FR" altLang="zh-CN" sz="2400" dirty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marL="812800" lvl="2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altLang="fr-FR" sz="20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given</a:t>
            </a:r>
            <a:r>
              <a:rPr lang="fr-FR" altLang="zh-CN" sz="20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g, p et n, </a:t>
            </a:r>
            <a:r>
              <a:rPr lang="en-US" altLang="fr-FR" sz="20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computationally infeasible</a:t>
            </a:r>
            <a:r>
              <a:rPr lang="fr-FR" altLang="zh-CN" sz="20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lang="en-US" altLang="fr-FR" sz="20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to find</a:t>
            </a:r>
            <a:r>
              <a:rPr lang="fr-FR" altLang="zh-CN" sz="20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lang="en-US" altLang="fr-FR" sz="20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a:</a:t>
            </a:r>
            <a:r>
              <a:rPr lang="fr-FR" altLang="zh-CN" sz="20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g</a:t>
            </a:r>
            <a:r>
              <a:rPr lang="en-US" altLang="fr-FR" sz="2000" b="1" baseline="300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a</a:t>
            </a:r>
            <a:r>
              <a:rPr lang="fr-FR" altLang="zh-CN" sz="20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mod p = </a:t>
            </a:r>
            <a:r>
              <a:rPr lang="en-US" altLang="fr-FR" sz="20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A</a:t>
            </a:r>
            <a:endParaRPr lang="en-US" sz="2400" spc="-5" dirty="0">
              <a:solidFill>
                <a:schemeClr val="tx1"/>
              </a:solidFill>
              <a:latin typeface="Times New Roman" panose="02020603050405020304"/>
              <a:cs typeface="Times New Roman" panose="02020603050405020304"/>
              <a:sym typeface="+mn-ea"/>
            </a:endParaRPr>
          </a:p>
        </p:txBody>
      </p:sp>
      <p:pic>
        <p:nvPicPr>
          <p:cNvPr id="62468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53895" y="4573905"/>
            <a:ext cx="4784725" cy="19399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580" y="838580"/>
            <a:ext cx="8229600" cy="0"/>
          </a:xfrm>
          <a:custGeom>
            <a:avLst/>
            <a:gdLst/>
            <a:ahLst/>
            <a:cxnLst/>
            <a:rect l="l" t="t" r="r" b="b"/>
            <a:pathLst>
              <a:path w="8229600">
                <a:moveTo>
                  <a:pt x="0" y="0"/>
                </a:moveTo>
                <a:lnTo>
                  <a:pt x="8229600" y="0"/>
                </a:lnTo>
              </a:path>
            </a:pathLst>
          </a:custGeom>
          <a:ln w="19050">
            <a:solidFill>
              <a:srgbClr val="0064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57835" y="90170"/>
            <a:ext cx="8496300" cy="6889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u="none" spc="-5" dirty="0"/>
              <a:t>Diffie-Hellman example</a:t>
            </a:r>
            <a:endParaRPr lang="en-US" u="none" spc="-5" dirty="0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065"/>
              </a:lnSpc>
            </a:pPr>
            <a:fld id="{81D60167-4931-47E6-BA6A-407CBD079E47}" type="slidenum">
              <a:rPr dirty="0"/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457835" y="864235"/>
            <a:ext cx="8341360" cy="420370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 marL="355600" lvl="1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spc="-5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g=3, p=7</a:t>
            </a:r>
            <a:endParaRPr lang="en-US" sz="2400" spc="-5" dirty="0">
              <a:solidFill>
                <a:schemeClr val="tx1"/>
              </a:solidFill>
              <a:latin typeface="Times New Roman" panose="02020603050405020304"/>
              <a:cs typeface="Times New Roman" panose="02020603050405020304"/>
              <a:sym typeface="+mn-ea"/>
            </a:endParaRPr>
          </a:p>
        </p:txBody>
      </p:sp>
      <p:pic>
        <p:nvPicPr>
          <p:cNvPr id="63492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5813" y="2398713"/>
            <a:ext cx="7169150" cy="2916237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580" y="838580"/>
            <a:ext cx="8229600" cy="0"/>
          </a:xfrm>
          <a:custGeom>
            <a:avLst/>
            <a:gdLst/>
            <a:ahLst/>
            <a:cxnLst/>
            <a:rect l="l" t="t" r="r" b="b"/>
            <a:pathLst>
              <a:path w="8229600">
                <a:moveTo>
                  <a:pt x="0" y="0"/>
                </a:moveTo>
                <a:lnTo>
                  <a:pt x="8229600" y="0"/>
                </a:lnTo>
              </a:path>
            </a:pathLst>
          </a:custGeom>
          <a:ln w="19050">
            <a:solidFill>
              <a:srgbClr val="0064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57835" y="90170"/>
            <a:ext cx="8496300" cy="13658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u="none" spc="-5" dirty="0">
                <a:sym typeface="+mn-ea"/>
              </a:rPr>
              <a:t>DH </a:t>
            </a:r>
            <a:r>
              <a:rPr lang="fr-FR" altLang="zh-CN" u="none" dirty="0">
                <a:sym typeface="+mn-ea"/>
              </a:rPr>
              <a:t>man-in-the-middle </a:t>
            </a:r>
            <a:r>
              <a:rPr lang="en-US" altLang="fr-FR" u="none" dirty="0">
                <a:sym typeface="+mn-ea"/>
              </a:rPr>
              <a:t>attack</a:t>
            </a:r>
            <a:r>
              <a:rPr lang="en-US" u="none" spc="-5" dirty="0">
                <a:sym typeface="+mn-ea"/>
              </a:rPr>
              <a:t> </a:t>
            </a:r>
            <a:br>
              <a:rPr lang="en-US" spc="-5" dirty="0">
                <a:latin typeface="Times New Roman" panose="02020603050405020304"/>
                <a:cs typeface="Times New Roman" panose="02020603050405020304"/>
              </a:rPr>
            </a:br>
            <a:endParaRPr lang="en-US" u="none" spc="-5" dirty="0">
              <a:sym typeface="+mn-e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065"/>
              </a:lnSpc>
            </a:pPr>
            <a:fld id="{81D60167-4931-47E6-BA6A-407CBD079E47}" type="slidenum">
              <a:rPr dirty="0"/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332105" y="5862955"/>
            <a:ext cx="8039735" cy="781050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 marL="355600" lvl="1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spc="-5" dirty="0">
                <a:latin typeface="Times New Roman" panose="02020603050405020304"/>
                <a:cs typeface="Times New Roman" panose="02020603050405020304"/>
                <a:sym typeface="+mn-ea"/>
              </a:rPr>
              <a:t>DH limitation: not for user authentication</a:t>
            </a:r>
            <a:endParaRPr lang="en-US" sz="24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812800" lvl="2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000" spc="-5" dirty="0">
                <a:latin typeface="Times New Roman" panose="02020603050405020304"/>
                <a:cs typeface="Times New Roman" panose="02020603050405020304"/>
                <a:sym typeface="+mn-ea"/>
              </a:rPr>
              <a:t>You may negotiate key with attacker!</a:t>
            </a:r>
            <a:endParaRPr lang="en-US" sz="2000" spc="-5" dirty="0">
              <a:latin typeface="Times New Roman" panose="02020603050405020304"/>
              <a:cs typeface="Times New Roman" panose="02020603050405020304"/>
              <a:sym typeface="+mn-ea"/>
            </a:endParaRPr>
          </a:p>
        </p:txBody>
      </p:sp>
      <p:pic>
        <p:nvPicPr>
          <p:cNvPr id="64515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70635" y="987108"/>
            <a:ext cx="5572125" cy="45878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580" y="838580"/>
            <a:ext cx="8229600" cy="0"/>
          </a:xfrm>
          <a:custGeom>
            <a:avLst/>
            <a:gdLst/>
            <a:ahLst/>
            <a:cxnLst/>
            <a:rect l="l" t="t" r="r" b="b"/>
            <a:pathLst>
              <a:path w="8229600">
                <a:moveTo>
                  <a:pt x="0" y="0"/>
                </a:moveTo>
                <a:lnTo>
                  <a:pt x="8229600" y="0"/>
                </a:lnTo>
              </a:path>
            </a:pathLst>
          </a:custGeom>
          <a:ln w="19050">
            <a:solidFill>
              <a:srgbClr val="0064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57835" y="90170"/>
            <a:ext cx="8496300" cy="13658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u="none" spc="-5" dirty="0">
                <a:sym typeface="+mn-ea"/>
              </a:rPr>
              <a:t>DH: phone-book mode</a:t>
            </a:r>
            <a:br>
              <a:rPr lang="en-US" spc="-5" dirty="0">
                <a:latin typeface="Times New Roman" panose="02020603050405020304"/>
                <a:cs typeface="Times New Roman" panose="02020603050405020304"/>
              </a:rPr>
            </a:br>
            <a:endParaRPr lang="en-US" u="none" spc="-5" dirty="0">
              <a:sym typeface="+mn-e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065"/>
              </a:lnSpc>
            </a:pPr>
            <a:fld id="{81D60167-4931-47E6-BA6A-407CBD079E47}" type="slidenum">
              <a:rPr dirty="0"/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457835" y="958215"/>
            <a:ext cx="8230235" cy="4060190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 marL="355600" lvl="1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altLang="zh-CN" sz="2400" dirty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Alice and Bob each chooses a secret number,  generates A and B</a:t>
            </a:r>
            <a:endParaRPr lang="en-US" altLang="zh-CN" sz="2400" dirty="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marL="355600" lvl="1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endParaRPr lang="en-US" altLang="zh-CN" sz="2400" dirty="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marL="355600" lvl="1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altLang="zh-CN" sz="2400" dirty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Alice and Bob publish A and B </a:t>
            </a:r>
            <a:endParaRPr lang="en-US" altLang="zh-CN" sz="2400" dirty="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  <a:p>
            <a:pPr marL="812800" lvl="2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altLang="zh-CN" sz="2000" dirty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Alice can get Bob’s B at any time</a:t>
            </a:r>
            <a:endParaRPr lang="en-US" altLang="zh-CN" sz="2000" dirty="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  <a:p>
            <a:pPr marL="812800" lvl="2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altLang="zh-CN" sz="2000" dirty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Bob can get Alice’s A at any time</a:t>
            </a:r>
            <a:endParaRPr lang="en-US" altLang="zh-CN" sz="2000" dirty="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  <a:p>
            <a:pPr lvl="1"/>
            <a:endParaRPr lang="en-US" sz="2000" spc="-5" dirty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marL="355600" lvl="1" indent="-342900" algn="just">
              <a:buFont typeface="Wingdings" panose="05000000000000000000" charset="0"/>
              <a:buChar char=""/>
            </a:pPr>
            <a:r>
              <a:rPr lang="en-US" sz="2400" spc="-5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Alice and Bob can then generate key without communicating</a:t>
            </a:r>
            <a:endParaRPr lang="en-US" sz="2400" spc="-5" dirty="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marL="812800" lvl="2" indent="-342900">
              <a:buFont typeface="Wingdings" panose="05000000000000000000" charset="0"/>
              <a:buChar char=""/>
            </a:pPr>
            <a:r>
              <a:rPr lang="en-US" sz="2000" spc="-5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but, they must be using the same p and g</a:t>
            </a:r>
            <a:endParaRPr lang="en-US" sz="2000" spc="-5" dirty="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marL="812800" lvl="2" indent="-342900">
              <a:buFont typeface="Wingdings" panose="05000000000000000000" charset="0"/>
              <a:buChar char=""/>
            </a:pPr>
            <a:endParaRPr lang="en-US" sz="2000" spc="-5" dirty="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marL="355600" lvl="1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spc="-5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Needs reliability of the published values </a:t>
            </a:r>
            <a:endParaRPr lang="en-US" sz="2400" spc="-5" dirty="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marL="812800" lvl="2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000" spc="-5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no one can substitute false values</a:t>
            </a:r>
            <a:endParaRPr lang="en-US" sz="2000" spc="-5" dirty="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580" y="838580"/>
            <a:ext cx="8229600" cy="0"/>
          </a:xfrm>
          <a:custGeom>
            <a:avLst/>
            <a:gdLst/>
            <a:ahLst/>
            <a:cxnLst/>
            <a:rect l="l" t="t" r="r" b="b"/>
            <a:pathLst>
              <a:path w="8229600">
                <a:moveTo>
                  <a:pt x="0" y="0"/>
                </a:moveTo>
                <a:lnTo>
                  <a:pt x="8229600" y="0"/>
                </a:lnTo>
              </a:path>
            </a:pathLst>
          </a:custGeom>
          <a:ln w="19050">
            <a:solidFill>
              <a:srgbClr val="0064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57835" y="90170"/>
            <a:ext cx="8496300" cy="20434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fr-FR" altLang="zh-CN" u="none" dirty="0">
                <a:sym typeface="+mn-ea"/>
              </a:rPr>
              <a:t>Test</a:t>
            </a:r>
            <a:r>
              <a:rPr lang="en-US" altLang="fr-FR" u="none" dirty="0">
                <a:sym typeface="+mn-ea"/>
              </a:rPr>
              <a:t>:</a:t>
            </a:r>
            <a:r>
              <a:rPr lang="fr-FR" altLang="zh-CN" u="none" dirty="0">
                <a:sym typeface="+mn-ea"/>
              </a:rPr>
              <a:t> group DH</a:t>
            </a:r>
            <a:br>
              <a:rPr lang="zh-CN" altLang="en-US" dirty="0"/>
            </a:br>
            <a:br>
              <a:rPr lang="en-US" spc="-5" dirty="0">
                <a:latin typeface="Times New Roman" panose="02020603050405020304"/>
                <a:cs typeface="Times New Roman" panose="02020603050405020304"/>
              </a:rPr>
            </a:br>
            <a:endParaRPr lang="en-US" u="none" spc="-5" dirty="0">
              <a:sym typeface="+mn-e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065"/>
              </a:lnSpc>
            </a:pPr>
            <a:fld id="{81D60167-4931-47E6-BA6A-407CBD079E47}" type="slidenum">
              <a:rPr dirty="0"/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457835" y="958215"/>
            <a:ext cx="8039735" cy="842645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 marL="355600" lvl="1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fr-FR" altLang="zh-CN" sz="24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Alice, Bob</a:t>
            </a:r>
            <a:r>
              <a:rPr lang="en-US" altLang="fr-FR" sz="24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,</a:t>
            </a:r>
            <a:r>
              <a:rPr lang="fr-FR" altLang="zh-CN" sz="24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Carole </a:t>
            </a:r>
            <a:r>
              <a:rPr lang="en-US" altLang="fr-FR" sz="24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need to negociate a secret key</a:t>
            </a:r>
            <a:r>
              <a:rPr lang="fr-FR" altLang="zh-CN" sz="24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endParaRPr lang="fr-FR" altLang="zh-CN" sz="2400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355600" lvl="1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altLang="fr-FR" sz="24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Develop a DH-based protocol for them</a:t>
            </a:r>
            <a:endParaRPr lang="en-US" altLang="fr-FR" sz="2400" spc="-5" dirty="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580" y="838580"/>
            <a:ext cx="8229600" cy="0"/>
          </a:xfrm>
          <a:custGeom>
            <a:avLst/>
            <a:gdLst/>
            <a:ahLst/>
            <a:cxnLst/>
            <a:rect l="l" t="t" r="r" b="b"/>
            <a:pathLst>
              <a:path w="8229600">
                <a:moveTo>
                  <a:pt x="0" y="0"/>
                </a:moveTo>
                <a:lnTo>
                  <a:pt x="8229600" y="0"/>
                </a:lnTo>
              </a:path>
            </a:pathLst>
          </a:custGeom>
          <a:ln w="19050">
            <a:solidFill>
              <a:srgbClr val="0064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58470" y="90170"/>
            <a:ext cx="8229600" cy="6889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fr-FR" u="none" err="1">
                <a:sym typeface="+mn-ea"/>
              </a:rPr>
              <a:t>Hash function</a:t>
            </a:r>
            <a:endParaRPr lang="en-US" altLang="fr-FR" u="none" spc="-5" dirty="0">
              <a:sym typeface="+mn-e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065"/>
              </a:lnSpc>
            </a:pPr>
            <a:fld id="{81D60167-4931-47E6-BA6A-407CBD079E47}" type="slidenum">
              <a:rPr dirty="0"/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421640" y="784860"/>
            <a:ext cx="8228965" cy="420370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 marL="355600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spc="-5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Arbitrary-length input to fixed-length output</a:t>
            </a:r>
            <a:endParaRPr lang="en-US" sz="2400" spc="-5" dirty="0">
              <a:solidFill>
                <a:schemeClr val="tx1"/>
              </a:solidFill>
              <a:latin typeface="Times New Roman" panose="02020603050405020304"/>
              <a:cs typeface="Times New Roman" panose="02020603050405020304"/>
            </a:endParaRPr>
          </a:p>
        </p:txBody>
      </p:sp>
      <p:pic>
        <p:nvPicPr>
          <p:cNvPr id="70660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1323" y="2122805"/>
            <a:ext cx="8483600" cy="28702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580" y="838580"/>
            <a:ext cx="8229600" cy="0"/>
          </a:xfrm>
          <a:custGeom>
            <a:avLst/>
            <a:gdLst/>
            <a:ahLst/>
            <a:cxnLst/>
            <a:rect l="l" t="t" r="r" b="b"/>
            <a:pathLst>
              <a:path w="8229600">
                <a:moveTo>
                  <a:pt x="0" y="0"/>
                </a:moveTo>
                <a:lnTo>
                  <a:pt x="8229600" y="0"/>
                </a:lnTo>
              </a:path>
            </a:pathLst>
          </a:custGeom>
          <a:ln w="19050">
            <a:solidFill>
              <a:srgbClr val="0064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58470" y="90170"/>
            <a:ext cx="8229600" cy="6889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u="none">
                <a:sym typeface="+mn-ea"/>
              </a:rPr>
              <a:t>Hash function</a:t>
            </a:r>
            <a:endParaRPr lang="en-US" u="none">
              <a:sym typeface="+mn-e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065"/>
              </a:lnSpc>
            </a:pPr>
            <a:fld id="{81D60167-4931-47E6-BA6A-407CBD079E47}" type="slidenum">
              <a:rPr dirty="0"/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459105" y="3432810"/>
            <a:ext cx="8228965" cy="3128010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 marL="355600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spc="-5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Also known as</a:t>
            </a:r>
            <a:endParaRPr lang="en-US" sz="2400" spc="-5" dirty="0">
              <a:solidFill>
                <a:schemeClr val="tx1"/>
              </a:solidFill>
              <a:latin typeface="Times New Roman" panose="02020603050405020304"/>
              <a:cs typeface="Times New Roman" panose="02020603050405020304"/>
            </a:endParaRPr>
          </a:p>
          <a:p>
            <a:pPr marL="812800" lvl="1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000" spc="-5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Message digest</a:t>
            </a:r>
            <a:endParaRPr lang="en-US" sz="2000" spc="-5" dirty="0">
              <a:solidFill>
                <a:schemeClr val="tx1"/>
              </a:solidFill>
              <a:latin typeface="Times New Roman" panose="02020603050405020304"/>
              <a:cs typeface="Times New Roman" panose="02020603050405020304"/>
            </a:endParaRPr>
          </a:p>
          <a:p>
            <a:pPr marL="812800" lvl="1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000" spc="-5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One-way transformation</a:t>
            </a:r>
            <a:endParaRPr lang="en-US" sz="2000" spc="-5" dirty="0">
              <a:solidFill>
                <a:schemeClr val="tx1"/>
              </a:solidFill>
              <a:latin typeface="Times New Roman" panose="02020603050405020304"/>
              <a:cs typeface="Times New Roman" panose="02020603050405020304"/>
            </a:endParaRPr>
          </a:p>
          <a:p>
            <a:pPr marL="812800" lvl="1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000" spc="-5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One-way function</a:t>
            </a:r>
            <a:endParaRPr lang="en-US" sz="2000" spc="-5" dirty="0">
              <a:solidFill>
                <a:schemeClr val="tx1"/>
              </a:solidFill>
              <a:latin typeface="Times New Roman" panose="02020603050405020304"/>
              <a:cs typeface="Times New Roman" panose="02020603050405020304"/>
            </a:endParaRPr>
          </a:p>
          <a:p>
            <a:pPr marL="812800" lvl="1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000" spc="-5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Hash</a:t>
            </a:r>
            <a:endParaRPr lang="en-US" sz="2000" spc="-5" dirty="0">
              <a:solidFill>
                <a:schemeClr val="tx1"/>
              </a:solidFill>
              <a:latin typeface="Times New Roman" panose="02020603050405020304"/>
              <a:cs typeface="Times New Roman" panose="02020603050405020304"/>
            </a:endParaRPr>
          </a:p>
          <a:p>
            <a:pPr marL="355600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spc="-5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Length of H(m) &lt;&lt; m</a:t>
            </a:r>
            <a:endParaRPr lang="en-US" sz="2400" spc="-5" dirty="0">
              <a:solidFill>
                <a:schemeClr val="tx1"/>
              </a:solidFill>
              <a:latin typeface="Times New Roman" panose="02020603050405020304"/>
              <a:cs typeface="Times New Roman" panose="02020603050405020304"/>
            </a:endParaRPr>
          </a:p>
          <a:p>
            <a:pPr marL="355600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spc="-5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Usually fixed lengths: 128 or 160 bits</a:t>
            </a:r>
            <a:endParaRPr lang="en-US" sz="2400" spc="-5" dirty="0">
              <a:solidFill>
                <a:schemeClr val="tx1"/>
              </a:solidFill>
              <a:latin typeface="Times New Roman" panose="02020603050405020304"/>
              <a:cs typeface="Times New Roman" panose="02020603050405020304"/>
            </a:endParaRPr>
          </a:p>
          <a:p>
            <a:pPr marL="355600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spc="-5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McCarthy’s puzzle</a:t>
            </a:r>
            <a:endParaRPr lang="en-US" sz="2400" spc="-5" dirty="0">
              <a:solidFill>
                <a:schemeClr val="tx1"/>
              </a:solidFill>
              <a:latin typeface="Times New Roman" panose="02020603050405020304"/>
              <a:cs typeface="Times New Roman" panose="02020603050405020304"/>
            </a:endParaRPr>
          </a:p>
        </p:txBody>
      </p:sp>
      <p:pic>
        <p:nvPicPr>
          <p:cNvPr id="71684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9105" y="1021080"/>
            <a:ext cx="7235825" cy="225615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580" y="838580"/>
            <a:ext cx="8229600" cy="0"/>
          </a:xfrm>
          <a:custGeom>
            <a:avLst/>
            <a:gdLst/>
            <a:ahLst/>
            <a:cxnLst/>
            <a:rect l="l" t="t" r="r" b="b"/>
            <a:pathLst>
              <a:path w="8229600">
                <a:moveTo>
                  <a:pt x="0" y="0"/>
                </a:moveTo>
                <a:lnTo>
                  <a:pt x="8229600" y="0"/>
                </a:lnTo>
              </a:path>
            </a:pathLst>
          </a:custGeom>
          <a:ln w="19050">
            <a:solidFill>
              <a:srgbClr val="0064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43865" y="156210"/>
            <a:ext cx="8559165" cy="6578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4200" u="none" spc="-5" dirty="0"/>
              <a:t>Misconception of asymmetric systems</a:t>
            </a:r>
            <a:endParaRPr lang="en-US" sz="4200" u="none" spc="-5" dirty="0"/>
          </a:p>
        </p:txBody>
      </p:sp>
      <p:sp>
        <p:nvSpPr>
          <p:cNvPr id="4" name="object 4"/>
          <p:cNvSpPr txBox="1"/>
          <p:nvPr/>
        </p:nvSpPr>
        <p:spPr>
          <a:xfrm>
            <a:off x="535940" y="865505"/>
            <a:ext cx="8285480" cy="2657475"/>
          </a:xfrm>
          <a:prstGeom prst="rect">
            <a:avLst/>
          </a:prstGeom>
        </p:spPr>
        <p:txBody>
          <a:bodyPr vert="horz" wrap="square" lIns="0" tIns="8763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690"/>
              </a:spcBef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dirty="0">
                <a:latin typeface="Times New Roman" panose="02020603050405020304" charset="0"/>
                <a:cs typeface="Times New Roman" panose="02020603050405020304" charset="0"/>
              </a:rPr>
              <a:t>Asymmetric encryption is more secure than symmetric ones</a:t>
            </a:r>
            <a:endParaRPr lang="en-US" sz="2400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355600" indent="-342900">
              <a:lnSpc>
                <a:spcPct val="100000"/>
              </a:lnSpc>
              <a:spcBef>
                <a:spcPts val="690"/>
              </a:spcBef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endParaRPr lang="en-US" sz="2400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355600" indent="-342900">
              <a:lnSpc>
                <a:spcPct val="100000"/>
              </a:lnSpc>
              <a:spcBef>
                <a:spcPts val="690"/>
              </a:spcBef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dirty="0">
                <a:latin typeface="Times New Roman" panose="02020603050405020304" charset="0"/>
                <a:cs typeface="Times New Roman" panose="02020603050405020304" charset="0"/>
              </a:rPr>
              <a:t>Public-key encryption is a general-purpose technique that has made symmetric encryption obsolete</a:t>
            </a:r>
            <a:endParaRPr lang="en-US" sz="2400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355600" indent="-342900">
              <a:lnSpc>
                <a:spcPct val="100000"/>
              </a:lnSpc>
              <a:spcBef>
                <a:spcPts val="690"/>
              </a:spcBef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endParaRPr lang="en-US" sz="2400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355600" indent="-342900">
              <a:lnSpc>
                <a:spcPct val="100000"/>
              </a:lnSpc>
              <a:spcBef>
                <a:spcPts val="690"/>
              </a:spcBef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dirty="0">
                <a:latin typeface="Times New Roman" panose="02020603050405020304" charset="0"/>
                <a:cs typeface="Times New Roman" panose="02020603050405020304" charset="0"/>
              </a:rPr>
              <a:t>Key distribution is trivial in public-key encryption</a:t>
            </a:r>
            <a:endParaRPr lang="en-US" sz="24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xfrm>
            <a:off x="8371840" y="6451091"/>
            <a:ext cx="279400" cy="2647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065"/>
              </a:lnSpc>
            </a:pPr>
            <a:fld id="{81D60167-4931-47E6-BA6A-407CBD079E47}" type="slidenum">
              <a:rPr dirty="0"/>
            </a:fld>
            <a:endParaRPr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580" y="838580"/>
            <a:ext cx="8229600" cy="0"/>
          </a:xfrm>
          <a:custGeom>
            <a:avLst/>
            <a:gdLst/>
            <a:ahLst/>
            <a:cxnLst/>
            <a:rect l="l" t="t" r="r" b="b"/>
            <a:pathLst>
              <a:path w="8229600">
                <a:moveTo>
                  <a:pt x="0" y="0"/>
                </a:moveTo>
                <a:lnTo>
                  <a:pt x="8229600" y="0"/>
                </a:lnTo>
              </a:path>
            </a:pathLst>
          </a:custGeom>
          <a:ln w="19050">
            <a:solidFill>
              <a:srgbClr val="0064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58470" y="90170"/>
            <a:ext cx="8229600" cy="6273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fr-FR" sz="4000" u="none" err="1">
                <a:sym typeface="+mn-ea"/>
              </a:rPr>
              <a:t>Hash Function: d</a:t>
            </a:r>
            <a:r>
              <a:rPr lang="en-US" altLang="fr-FR" sz="4000" u="none" err="1">
                <a:sym typeface="+mn-ea"/>
              </a:rPr>
              <a:t>esirable properties</a:t>
            </a:r>
            <a:endParaRPr lang="en-US" altLang="fr-FR" sz="4000" u="none" err="1">
              <a:sym typeface="+mn-e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065"/>
              </a:lnSpc>
            </a:pPr>
            <a:fld id="{81D60167-4931-47E6-BA6A-407CBD079E47}" type="slidenum">
              <a:rPr dirty="0"/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384175" y="3290570"/>
            <a:ext cx="8267065" cy="2794000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 marL="355600" indent="-342900" algn="just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spc="-5" dirty="0">
                <a:latin typeface="Times New Roman" panose="02020603050405020304"/>
                <a:cs typeface="Times New Roman" panose="02020603050405020304"/>
                <a:sym typeface="+mn-ea"/>
              </a:rPr>
              <a:t>Performance: Easy to compute H(m)</a:t>
            </a:r>
            <a:endParaRPr lang="en-US" sz="24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355600" indent="-342900" algn="just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spc="-5" dirty="0">
                <a:latin typeface="Times New Roman" panose="02020603050405020304"/>
                <a:cs typeface="Times New Roman" panose="02020603050405020304"/>
                <a:sym typeface="+mn-ea"/>
              </a:rPr>
              <a:t>One-way property: given H(m), computationally infeasible to find m</a:t>
            </a:r>
            <a:endParaRPr lang="en-US" sz="24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355600" indent="-342900" algn="just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spc="-5" dirty="0">
                <a:latin typeface="Times New Roman" panose="02020603050405020304"/>
                <a:cs typeface="Times New Roman" panose="02020603050405020304"/>
                <a:sym typeface="+mn-ea"/>
              </a:rPr>
              <a:t>Weak collision resistance: given H(m), computationally infeasible to find m’ such that H(m’) = H(m) </a:t>
            </a:r>
            <a:endParaRPr lang="en-US" sz="24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355600" indent="-342900" algn="just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spc="-5" dirty="0">
                <a:latin typeface="Times New Roman" panose="02020603050405020304"/>
                <a:cs typeface="Times New Roman" panose="02020603050405020304"/>
                <a:sym typeface="+mn-ea"/>
              </a:rPr>
              <a:t>Strong collision resistance: computationally infeasible to find m</a:t>
            </a:r>
            <a:r>
              <a:rPr lang="en-US" sz="2400" spc="-10" baseline="-25000" dirty="0">
                <a:solidFill>
                  <a:schemeClr val="tx1"/>
                </a:solidFill>
                <a:uFillTx/>
                <a:latin typeface="Times New Roman" panose="02020603050405020304"/>
                <a:cs typeface="Times New Roman" panose="02020603050405020304"/>
                <a:sym typeface="+mn-ea"/>
              </a:rPr>
              <a:t>1</a:t>
            </a:r>
            <a:r>
              <a:rPr lang="en-US" sz="2400" spc="-5" dirty="0">
                <a:latin typeface="Times New Roman" panose="02020603050405020304"/>
                <a:cs typeface="Times New Roman" panose="02020603050405020304"/>
                <a:sym typeface="+mn-ea"/>
              </a:rPr>
              <a:t>, m</a:t>
            </a:r>
            <a:r>
              <a:rPr lang="en-US" sz="2400" spc="-10" baseline="-25000" dirty="0">
                <a:uFillTx/>
                <a:latin typeface="Times New Roman" panose="02020603050405020304"/>
                <a:cs typeface="Times New Roman" panose="02020603050405020304"/>
                <a:sym typeface="+mn-ea"/>
              </a:rPr>
              <a:t>2</a:t>
            </a:r>
            <a:r>
              <a:rPr lang="en-US" sz="2400" spc="-5" dirty="0">
                <a:latin typeface="Times New Roman" panose="02020603050405020304"/>
                <a:cs typeface="Times New Roman" panose="02020603050405020304"/>
                <a:sym typeface="+mn-ea"/>
              </a:rPr>
              <a:t> such that H(m</a:t>
            </a:r>
            <a:r>
              <a:rPr lang="en-US" sz="2400" spc="-10" baseline="-25000" dirty="0">
                <a:uFillTx/>
                <a:latin typeface="Times New Roman" panose="02020603050405020304"/>
                <a:cs typeface="Times New Roman" panose="02020603050405020304"/>
                <a:sym typeface="+mn-ea"/>
              </a:rPr>
              <a:t>1</a:t>
            </a:r>
            <a:r>
              <a:rPr lang="en-US" sz="2400" spc="-5" dirty="0">
                <a:latin typeface="Times New Roman" panose="02020603050405020304"/>
                <a:cs typeface="Times New Roman" panose="02020603050405020304"/>
                <a:sym typeface="+mn-ea"/>
              </a:rPr>
              <a:t>) = H(m</a:t>
            </a:r>
            <a:r>
              <a:rPr lang="en-US" sz="2400" spc="-10" baseline="-25000" dirty="0">
                <a:uFillTx/>
                <a:latin typeface="Times New Roman" panose="02020603050405020304"/>
                <a:cs typeface="Times New Roman" panose="02020603050405020304"/>
                <a:sym typeface="+mn-ea"/>
              </a:rPr>
              <a:t>2</a:t>
            </a:r>
            <a:r>
              <a:rPr lang="en-US" sz="2400" spc="-5" dirty="0">
                <a:latin typeface="Times New Roman" panose="02020603050405020304"/>
                <a:cs typeface="Times New Roman" panose="02020603050405020304"/>
                <a:sym typeface="+mn-ea"/>
              </a:rPr>
              <a:t>)</a:t>
            </a:r>
            <a:endParaRPr lang="en-US" sz="2400" spc="-5" dirty="0">
              <a:latin typeface="Times New Roman" panose="02020603050405020304"/>
              <a:cs typeface="Times New Roman" panose="02020603050405020304"/>
              <a:sym typeface="+mn-ea"/>
            </a:endParaRPr>
          </a:p>
        </p:txBody>
      </p:sp>
      <p:graphicFrame>
        <p:nvGraphicFramePr>
          <p:cNvPr id="6" name="对象 5"/>
          <p:cNvGraphicFramePr/>
          <p:nvPr/>
        </p:nvGraphicFramePr>
        <p:xfrm>
          <a:off x="1511935" y="967105"/>
          <a:ext cx="5814695" cy="21640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" name="" r:id="rId1" imgW="5810250" imgH="2162175" progId="Paint.Picture">
                  <p:embed/>
                </p:oleObj>
              </mc:Choice>
              <mc:Fallback>
                <p:oleObj name="" r:id="rId1" imgW="5810250" imgH="2162175" progId="Paint.Picture">
                  <p:embed/>
                  <p:pic>
                    <p:nvPicPr>
                      <p:cNvPr id="0" name="图片 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511935" y="967105"/>
                        <a:ext cx="5814695" cy="21640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580" y="838580"/>
            <a:ext cx="8229600" cy="0"/>
          </a:xfrm>
          <a:custGeom>
            <a:avLst/>
            <a:gdLst/>
            <a:ahLst/>
            <a:cxnLst/>
            <a:rect l="l" t="t" r="r" b="b"/>
            <a:pathLst>
              <a:path w="8229600">
                <a:moveTo>
                  <a:pt x="0" y="0"/>
                </a:moveTo>
                <a:lnTo>
                  <a:pt x="8229600" y="0"/>
                </a:lnTo>
              </a:path>
            </a:pathLst>
          </a:custGeom>
          <a:ln w="19050">
            <a:solidFill>
              <a:srgbClr val="0064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58470" y="90170"/>
            <a:ext cx="8229600" cy="6889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fr-FR" u="none" err="1">
                <a:sym typeface="+mn-ea"/>
              </a:rPr>
              <a:t>Hash Function: desirable properties</a:t>
            </a:r>
            <a:endParaRPr lang="en-US" u="none" spc="-5" dirty="0">
              <a:sym typeface="+mn-e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065"/>
              </a:lnSpc>
            </a:pPr>
            <a:fld id="{81D60167-4931-47E6-BA6A-407CBD079E47}" type="slidenum">
              <a:rPr dirty="0"/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421640" y="784860"/>
            <a:ext cx="8158480" cy="5483860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 marL="355600" lvl="1" indent="-342900" algn="just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spc="-5" dirty="0">
                <a:latin typeface="Times New Roman" panose="02020603050405020304"/>
                <a:cs typeface="Times New Roman" panose="02020603050405020304"/>
                <a:sym typeface="+mn-ea"/>
              </a:rPr>
              <a:t>One-way property: resistance to pre-image  </a:t>
            </a:r>
            <a:endParaRPr lang="en-US" sz="24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355600" lvl="1" indent="-342900" algn="just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spc="-5" dirty="0">
                <a:latin typeface="Times New Roman" panose="02020603050405020304"/>
                <a:cs typeface="Times New Roman" panose="02020603050405020304"/>
                <a:sym typeface="+mn-ea"/>
              </a:rPr>
              <a:t>Weak collision resistance: resistance to second pre-image </a:t>
            </a:r>
            <a:endParaRPr lang="en-US" sz="24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355600" lvl="1" indent="-342900" algn="just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spc="-5" dirty="0">
                <a:latin typeface="Times New Roman" panose="02020603050405020304"/>
                <a:cs typeface="Times New Roman" panose="02020603050405020304"/>
                <a:sym typeface="+mn-ea"/>
              </a:rPr>
              <a:t>Strong collision resistance: imply resistance to 2nd pre-image</a:t>
            </a:r>
            <a:endParaRPr lang="en-US" sz="24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355600" lvl="1" indent="-342900" algn="just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endParaRPr lang="en-US" sz="24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355600" lvl="1" indent="-342900" algn="just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endParaRPr lang="en-US" sz="24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355600" lvl="1" indent="-342900" algn="just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endParaRPr lang="en-US" sz="24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355600" lvl="1" indent="-342900" algn="just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endParaRPr lang="en-US" sz="24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355600" lvl="1" indent="-342900" algn="just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endParaRPr lang="en-US" sz="24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355600" lvl="1" indent="-342900" algn="just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endParaRPr lang="en-US" sz="24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355600" lvl="1" indent="-342900" algn="just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endParaRPr lang="en-US" sz="24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0" lvl="1" indent="-342900" algn="just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spc="-5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  <a:sym typeface="+mn-ea"/>
              </a:rPr>
              <a:t>Test: are they good hash functions</a:t>
            </a:r>
            <a:endParaRPr lang="en-US" sz="2400" spc="-5" dirty="0">
              <a:solidFill>
                <a:schemeClr val="tx1"/>
              </a:solidFill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lvl="2" indent="-342900" algn="just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fr-FR" altLang="zh-CN" sz="2400" dirty="0">
                <a:sym typeface="+mn-ea"/>
              </a:rPr>
              <a:t>H(x) = a</a:t>
            </a:r>
            <a:r>
              <a:rPr lang="fr-FR" altLang="zh-CN" sz="2400" baseline="30000" dirty="0">
                <a:sym typeface="+mn-ea"/>
              </a:rPr>
              <a:t>x</a:t>
            </a:r>
            <a:r>
              <a:rPr lang="fr-FR" altLang="zh-CN" sz="2400" dirty="0">
                <a:sym typeface="+mn-ea"/>
              </a:rPr>
              <a:t> mod p;     H(m) = m1+m2+…</a:t>
            </a:r>
            <a:endParaRPr lang="fr-FR" altLang="zh-CN" sz="2400" dirty="0"/>
          </a:p>
          <a:p>
            <a:pPr marL="355600" lvl="1" indent="-342900" algn="just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endParaRPr lang="en-US" sz="2400" spc="-5" dirty="0">
              <a:solidFill>
                <a:schemeClr val="tx1"/>
              </a:solidFill>
              <a:latin typeface="Times New Roman" panose="02020603050405020304"/>
              <a:cs typeface="Times New Roman" panose="02020603050405020304"/>
              <a:sym typeface="+mn-ea"/>
            </a:endParaRPr>
          </a:p>
        </p:txBody>
      </p:sp>
      <p:pic>
        <p:nvPicPr>
          <p:cNvPr id="75780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37690" y="2352040"/>
            <a:ext cx="5293360" cy="23463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580" y="838580"/>
            <a:ext cx="8229600" cy="0"/>
          </a:xfrm>
          <a:custGeom>
            <a:avLst/>
            <a:gdLst/>
            <a:ahLst/>
            <a:cxnLst/>
            <a:rect l="l" t="t" r="r" b="b"/>
            <a:pathLst>
              <a:path w="8229600">
                <a:moveTo>
                  <a:pt x="0" y="0"/>
                </a:moveTo>
                <a:lnTo>
                  <a:pt x="8229600" y="0"/>
                </a:lnTo>
              </a:path>
            </a:pathLst>
          </a:custGeom>
          <a:ln w="19050">
            <a:solidFill>
              <a:srgbClr val="0064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58470" y="90170"/>
            <a:ext cx="8229600" cy="6273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fr-FR" sz="4000" u="none" err="1">
                <a:sym typeface="+mn-ea"/>
              </a:rPr>
              <a:t>Length of Hash Image</a:t>
            </a:r>
            <a:endParaRPr lang="en-US" altLang="fr-FR" sz="4000" u="none" err="1">
              <a:sym typeface="+mn-e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065"/>
              </a:lnSpc>
            </a:pPr>
            <a:fld id="{81D60167-4931-47E6-BA6A-407CBD079E47}" type="slidenum">
              <a:rPr dirty="0"/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458470" y="960120"/>
            <a:ext cx="8267065" cy="3312160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 marL="355600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spc="-5" dirty="0">
                <a:latin typeface="Times New Roman" panose="02020603050405020304"/>
                <a:cs typeface="Times New Roman" panose="02020603050405020304"/>
                <a:sym typeface="+mn-ea"/>
              </a:rPr>
              <a:t>Why do we have 128 or 160 bits Hash image?</a:t>
            </a:r>
            <a:endParaRPr lang="en-US" sz="24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812800" lvl="1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spc="-5" dirty="0">
                <a:latin typeface="Times New Roman" panose="02020603050405020304"/>
                <a:cs typeface="Times New Roman" panose="02020603050405020304"/>
                <a:sym typeface="+mn-ea"/>
              </a:rPr>
              <a:t>Too long: unnecessary overhead</a:t>
            </a:r>
            <a:endParaRPr lang="en-US" sz="24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812800" lvl="1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spc="-5" dirty="0">
                <a:latin typeface="Times New Roman" panose="02020603050405020304"/>
                <a:cs typeface="Times New Roman" panose="02020603050405020304"/>
                <a:sym typeface="+mn-ea"/>
              </a:rPr>
              <a:t>Too short: collision</a:t>
            </a:r>
            <a:endParaRPr lang="en-US" sz="20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355600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endParaRPr lang="en-US" sz="24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355600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spc="-5" dirty="0">
                <a:latin typeface="Times New Roman" panose="02020603050405020304"/>
                <a:cs typeface="Times New Roman" panose="02020603050405020304"/>
                <a:sym typeface="+mn-ea"/>
              </a:rPr>
              <a:t>For k messages, what is minimal Hash image length such that </a:t>
            </a:r>
            <a:endParaRPr lang="en-US" sz="24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812800" lvl="1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000" spc="-5" dirty="0">
                <a:latin typeface="Times New Roman" panose="02020603050405020304"/>
                <a:cs typeface="Times New Roman" panose="02020603050405020304"/>
                <a:sym typeface="+mn-ea"/>
              </a:rPr>
              <a:t>prob. that at least two messages have the same hash &lt; 0.5? </a:t>
            </a:r>
            <a:endParaRPr lang="en-US" sz="20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355600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endParaRPr lang="en-US" sz="24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355600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spc="-5" dirty="0">
                <a:latin typeface="Times New Roman" panose="02020603050405020304"/>
                <a:cs typeface="Times New Roman" panose="02020603050405020304"/>
                <a:sym typeface="+mn-ea"/>
              </a:rPr>
              <a:t>Number of sand grains: 2</a:t>
            </a:r>
            <a:r>
              <a:rPr lang="en-US" sz="2400" spc="-10" baseline="30000" dirty="0">
                <a:solidFill>
                  <a:schemeClr val="tx1"/>
                </a:solidFill>
                <a:uFillTx/>
                <a:latin typeface="Times New Roman" panose="02020603050405020304"/>
                <a:cs typeface="Times New Roman" panose="02020603050405020304"/>
                <a:sym typeface="+mn-ea"/>
              </a:rPr>
              <a:t>70</a:t>
            </a:r>
            <a:endParaRPr lang="en-US" sz="2400" spc="-5" dirty="0">
              <a:latin typeface="Times New Roman" panose="02020603050405020304"/>
              <a:cs typeface="Times New Roman" panose="02020603050405020304"/>
              <a:sym typeface="+mn-ea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580" y="838580"/>
            <a:ext cx="8229600" cy="0"/>
          </a:xfrm>
          <a:custGeom>
            <a:avLst/>
            <a:gdLst/>
            <a:ahLst/>
            <a:cxnLst/>
            <a:rect l="l" t="t" r="r" b="b"/>
            <a:pathLst>
              <a:path w="8229600">
                <a:moveTo>
                  <a:pt x="0" y="0"/>
                </a:moveTo>
                <a:lnTo>
                  <a:pt x="8229600" y="0"/>
                </a:lnTo>
              </a:path>
            </a:pathLst>
          </a:custGeom>
          <a:ln w="19050">
            <a:solidFill>
              <a:srgbClr val="0064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58470" y="90170"/>
            <a:ext cx="8229600" cy="6273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fr-FR" sz="4000" u="none" err="1">
                <a:sym typeface="+mn-ea"/>
              </a:rPr>
              <a:t>Birthday Paradox</a:t>
            </a:r>
            <a:endParaRPr lang="en-US" altLang="fr-FR" sz="4000" u="none" err="1">
              <a:sym typeface="+mn-e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065"/>
              </a:lnSpc>
            </a:pPr>
            <a:fld id="{81D60167-4931-47E6-BA6A-407CBD079E47}" type="slidenum">
              <a:rPr dirty="0"/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421640" y="784860"/>
            <a:ext cx="8267065" cy="5850255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 marL="355600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spc="-5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What is the smallest group size k such that</a:t>
            </a:r>
            <a:endParaRPr lang="en-US" sz="2400" spc="-5" dirty="0">
              <a:solidFill>
                <a:schemeClr val="tx1"/>
              </a:solidFill>
              <a:latin typeface="Times New Roman" panose="02020603050405020304"/>
              <a:cs typeface="Times New Roman" panose="02020603050405020304"/>
            </a:endParaRPr>
          </a:p>
          <a:p>
            <a:pPr marL="812800" lvl="1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000" spc="-5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Prob. at least two people having same birthday &gt; 0.5</a:t>
            </a:r>
            <a:endParaRPr lang="en-US" sz="2000" spc="-5" dirty="0">
              <a:solidFill>
                <a:schemeClr val="tx1"/>
              </a:solidFill>
              <a:latin typeface="Times New Roman" panose="02020603050405020304"/>
              <a:cs typeface="Times New Roman" panose="02020603050405020304"/>
            </a:endParaRPr>
          </a:p>
          <a:p>
            <a:pPr marL="812800" lvl="1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000" spc="-5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n=365 days </a:t>
            </a:r>
            <a:endParaRPr lang="en-US" sz="2400" spc="-5" dirty="0">
              <a:solidFill>
                <a:schemeClr val="tx1"/>
              </a:solidFill>
              <a:latin typeface="Times New Roman" panose="02020603050405020304"/>
              <a:cs typeface="Times New Roman" panose="02020603050405020304"/>
            </a:endParaRPr>
          </a:p>
          <a:p>
            <a:pPr marL="355600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P(k people having k different birthdays) </a:t>
            </a:r>
            <a:endParaRPr lang="en-US" sz="2400" dirty="0">
              <a:solidFill>
                <a:schemeClr val="tx1"/>
              </a:solidFill>
              <a:latin typeface="Times New Roman" panose="02020603050405020304"/>
              <a:cs typeface="Times New Roman" panose="02020603050405020304"/>
            </a:endParaRPr>
          </a:p>
          <a:p>
            <a:pPr marL="355600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spc="-5" dirty="0">
                <a:latin typeface="Times New Roman" panose="02020603050405020304"/>
                <a:cs typeface="Times New Roman" panose="02020603050405020304"/>
                <a:sym typeface="+mn-ea"/>
              </a:rPr>
              <a:t>P(at least two people having same birthday)</a:t>
            </a:r>
            <a:endParaRPr lang="en-US" sz="24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355600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endParaRPr lang="en-US" sz="24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355600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endParaRPr lang="en-US" sz="24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355600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endParaRPr lang="en-US" sz="24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355600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endParaRPr lang="en-US" sz="24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355600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endParaRPr lang="en-US" sz="24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355600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spc="-5" dirty="0">
                <a:latin typeface="Times New Roman" panose="02020603050405020304"/>
                <a:cs typeface="Times New Roman" panose="02020603050405020304"/>
                <a:sym typeface="+mn-ea"/>
              </a:rPr>
              <a:t>Back to our minimal Hash image length problem </a:t>
            </a:r>
            <a:endParaRPr lang="en-US" sz="24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812800" lvl="1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000" spc="-5" dirty="0">
                <a:latin typeface="Times New Roman" panose="02020603050405020304"/>
                <a:cs typeface="Times New Roman" panose="02020603050405020304"/>
                <a:sym typeface="+mn-ea"/>
              </a:rPr>
              <a:t>k messages, </a:t>
            </a:r>
            <a:r>
              <a:rPr lang="en-US" sz="2000" spc="-5" dirty="0">
                <a:latin typeface="Times New Roman" panose="02020603050405020304"/>
                <a:cs typeface="Times New Roman" panose="02020603050405020304"/>
                <a:sym typeface="+mn-ea"/>
              </a:rPr>
              <a:t>n=2</a:t>
            </a:r>
            <a:r>
              <a:rPr lang="en-US" sz="2000" spc="-10" baseline="30000" dirty="0">
                <a:uFillTx/>
                <a:latin typeface="Times New Roman" panose="02020603050405020304"/>
                <a:cs typeface="Times New Roman" panose="02020603050405020304"/>
                <a:sym typeface="+mn-ea"/>
              </a:rPr>
              <a:t>m </a:t>
            </a:r>
            <a:r>
              <a:rPr lang="en-US" sz="2000" spc="-5" dirty="0">
                <a:latin typeface="Times New Roman" panose="02020603050405020304"/>
                <a:cs typeface="Times New Roman" panose="02020603050405020304"/>
                <a:sym typeface="+mn-ea"/>
              </a:rPr>
              <a:t>possible images  </a:t>
            </a:r>
            <a:endParaRPr lang="en-US" sz="20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812800" lvl="1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000" spc="-5" dirty="0">
                <a:latin typeface="Times New Roman" panose="02020603050405020304"/>
                <a:cs typeface="Times New Roman" panose="02020603050405020304"/>
                <a:sym typeface="+mn-ea"/>
              </a:rPr>
              <a:t>To have prob. of collision &gt; 0.5</a:t>
            </a:r>
            <a:endParaRPr lang="en-US" sz="20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1270000" lvl="2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000" spc="-5" dirty="0">
                <a:latin typeface="Times New Roman" panose="02020603050405020304"/>
                <a:cs typeface="Times New Roman" panose="02020603050405020304"/>
                <a:sym typeface="+mn-ea"/>
              </a:rPr>
              <a:t>k&gt;2</a:t>
            </a:r>
            <a:r>
              <a:rPr lang="en-US" sz="2000" spc="-10" baseline="30000" dirty="0">
                <a:solidFill>
                  <a:schemeClr val="tx1"/>
                </a:solidFill>
                <a:uFillTx/>
                <a:latin typeface="Times New Roman" panose="02020603050405020304"/>
                <a:cs typeface="Times New Roman" panose="02020603050405020304"/>
                <a:sym typeface="+mn-ea"/>
              </a:rPr>
              <a:t>m/2</a:t>
            </a:r>
            <a:r>
              <a:rPr lang="en-US" sz="2000" spc="-5" dirty="0">
                <a:latin typeface="Times New Roman" panose="02020603050405020304"/>
                <a:cs typeface="Times New Roman" panose="02020603050405020304"/>
                <a:sym typeface="+mn-ea"/>
              </a:rPr>
              <a:t> </a:t>
            </a:r>
            <a:endParaRPr lang="en-US" sz="20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812800" lvl="1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endParaRPr lang="en-US" sz="2000" spc="-10" baseline="30000" dirty="0">
              <a:solidFill>
                <a:schemeClr val="tx1"/>
              </a:solidFill>
              <a:uFillTx/>
              <a:latin typeface="Times New Roman" panose="02020603050405020304"/>
              <a:cs typeface="Times New Roman" panose="02020603050405020304"/>
              <a:sym typeface="+mn-ea"/>
            </a:endParaRPr>
          </a:p>
        </p:txBody>
      </p:sp>
      <p:graphicFrame>
        <p:nvGraphicFramePr>
          <p:cNvPr id="8" name="对象 7"/>
          <p:cNvGraphicFramePr/>
          <p:nvPr/>
        </p:nvGraphicFramePr>
        <p:xfrm>
          <a:off x="5791835" y="1871345"/>
          <a:ext cx="2003425" cy="6280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" name="" r:id="rId1" imgW="1657350" imgH="476250" progId="Paint.Picture">
                  <p:embed/>
                </p:oleObj>
              </mc:Choice>
              <mc:Fallback>
                <p:oleObj name="" r:id="rId1" imgW="1657350" imgH="476250" progId="Paint.Picture">
                  <p:embed/>
                  <p:pic>
                    <p:nvPicPr>
                      <p:cNvPr id="0" name="图片 8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791835" y="1871345"/>
                        <a:ext cx="2003425" cy="6280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/>
          <p:cNvGraphicFramePr/>
          <p:nvPr/>
        </p:nvGraphicFramePr>
        <p:xfrm>
          <a:off x="770890" y="2769870"/>
          <a:ext cx="7378065" cy="5816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" name="" r:id="rId3" imgW="7372350" imgH="581025" progId="Paint.Picture">
                  <p:embed/>
                </p:oleObj>
              </mc:Choice>
              <mc:Fallback>
                <p:oleObj name="" r:id="rId3" imgW="7372350" imgH="581025" progId="Paint.Picture">
                  <p:embed/>
                  <p:pic>
                    <p:nvPicPr>
                      <p:cNvPr id="0" name="图片 10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70890" y="2769870"/>
                        <a:ext cx="7378065" cy="5816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对象 15"/>
          <p:cNvGraphicFramePr/>
          <p:nvPr/>
        </p:nvGraphicFramePr>
        <p:xfrm>
          <a:off x="770890" y="3808095"/>
          <a:ext cx="1763395" cy="285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" name="" r:id="rId5" imgW="1762125" imgH="285750" progId="Paint.Picture">
                  <p:embed/>
                </p:oleObj>
              </mc:Choice>
              <mc:Fallback>
                <p:oleObj name="" r:id="rId5" imgW="1762125" imgH="285750" progId="Paint.Picture">
                  <p:embed/>
                  <p:pic>
                    <p:nvPicPr>
                      <p:cNvPr id="0" name="图片 16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70890" y="3808095"/>
                        <a:ext cx="1763395" cy="285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对象 17"/>
          <p:cNvGraphicFramePr/>
          <p:nvPr/>
        </p:nvGraphicFramePr>
        <p:xfrm>
          <a:off x="770890" y="4228465"/>
          <a:ext cx="3183890" cy="247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" name="" r:id="rId7" imgW="3181350" imgH="247650" progId="Paint.Picture">
                  <p:embed/>
                </p:oleObj>
              </mc:Choice>
              <mc:Fallback>
                <p:oleObj name="" r:id="rId7" imgW="3181350" imgH="247650" progId="Paint.Picture">
                  <p:embed/>
                  <p:pic>
                    <p:nvPicPr>
                      <p:cNvPr id="0" name="图片 18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70890" y="4228465"/>
                        <a:ext cx="3183890" cy="247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对象 19"/>
          <p:cNvGraphicFramePr/>
          <p:nvPr/>
        </p:nvGraphicFramePr>
        <p:xfrm>
          <a:off x="770890" y="3351530"/>
          <a:ext cx="1973580" cy="295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" name="" r:id="rId9" imgW="1971675" imgH="295275" progId="Paint.Picture">
                  <p:embed/>
                </p:oleObj>
              </mc:Choice>
              <mc:Fallback>
                <p:oleObj name="" r:id="rId9" imgW="1971675" imgH="295275" progId="Paint.Picture">
                  <p:embed/>
                  <p:pic>
                    <p:nvPicPr>
                      <p:cNvPr id="0" name="图片 20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70890" y="3351530"/>
                        <a:ext cx="1973580" cy="295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580" y="838580"/>
            <a:ext cx="8229600" cy="0"/>
          </a:xfrm>
          <a:custGeom>
            <a:avLst/>
            <a:gdLst/>
            <a:ahLst/>
            <a:cxnLst/>
            <a:rect l="l" t="t" r="r" b="b"/>
            <a:pathLst>
              <a:path w="8229600">
                <a:moveTo>
                  <a:pt x="0" y="0"/>
                </a:moveTo>
                <a:lnTo>
                  <a:pt x="8229600" y="0"/>
                </a:lnTo>
              </a:path>
            </a:pathLst>
          </a:custGeom>
          <a:ln w="19050">
            <a:solidFill>
              <a:srgbClr val="0064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58470" y="90170"/>
            <a:ext cx="8229600" cy="6889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fr-FR" u="none" err="1">
                <a:sym typeface="+mn-ea"/>
              </a:rPr>
              <a:t>Hash Function Genealogy</a:t>
            </a:r>
            <a:endParaRPr lang="en-US" altLang="fr-FR" u="none" err="1">
              <a:sym typeface="+mn-e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065"/>
              </a:lnSpc>
            </a:pPr>
            <a:fld id="{81D60167-4931-47E6-BA6A-407CBD079E47}" type="slidenum">
              <a:rPr dirty="0"/>
            </a:fld>
            <a:endParaRPr dirty="0"/>
          </a:p>
        </p:txBody>
      </p:sp>
      <p:graphicFrame>
        <p:nvGraphicFramePr>
          <p:cNvPr id="6" name="对象 5"/>
          <p:cNvGraphicFramePr/>
          <p:nvPr/>
        </p:nvGraphicFramePr>
        <p:xfrm>
          <a:off x="1264285" y="1173480"/>
          <a:ext cx="5060950" cy="39757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" name="" r:id="rId1" imgW="6181725" imgH="5191125" progId="Paint.Picture">
                  <p:embed/>
                </p:oleObj>
              </mc:Choice>
              <mc:Fallback>
                <p:oleObj name="" r:id="rId1" imgW="6181725" imgH="5191125" progId="Paint.Picture">
                  <p:embed/>
                  <p:pic>
                    <p:nvPicPr>
                      <p:cNvPr id="0" name="图片 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264285" y="1173480"/>
                        <a:ext cx="5060950" cy="39757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580" y="838580"/>
            <a:ext cx="8229600" cy="0"/>
          </a:xfrm>
          <a:custGeom>
            <a:avLst/>
            <a:gdLst/>
            <a:ahLst/>
            <a:cxnLst/>
            <a:rect l="l" t="t" r="r" b="b"/>
            <a:pathLst>
              <a:path w="8229600">
                <a:moveTo>
                  <a:pt x="0" y="0"/>
                </a:moveTo>
                <a:lnTo>
                  <a:pt x="8229600" y="0"/>
                </a:lnTo>
              </a:path>
            </a:pathLst>
          </a:custGeom>
          <a:ln w="19050">
            <a:solidFill>
              <a:srgbClr val="0064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58470" y="90170"/>
            <a:ext cx="8229600" cy="6889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fr-FR" u="none" err="1">
                <a:sym typeface="+mn-ea"/>
              </a:rPr>
              <a:t>Hash function structure</a:t>
            </a:r>
            <a:endParaRPr lang="en-US" altLang="fr-FR" u="none" err="1">
              <a:sym typeface="+mn-e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065"/>
              </a:lnSpc>
            </a:pPr>
            <a:fld id="{81D60167-4931-47E6-BA6A-407CBD079E47}" type="slidenum">
              <a:rPr dirty="0"/>
            </a:fld>
            <a:endParaRPr dirty="0"/>
          </a:p>
        </p:txBody>
      </p:sp>
      <p:pic>
        <p:nvPicPr>
          <p:cNvPr id="77827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5638" y="1627188"/>
            <a:ext cx="2981325" cy="42735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7828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2775" y="1092200"/>
            <a:ext cx="4217988" cy="5614988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580" y="838580"/>
            <a:ext cx="8229600" cy="0"/>
          </a:xfrm>
          <a:custGeom>
            <a:avLst/>
            <a:gdLst/>
            <a:ahLst/>
            <a:cxnLst/>
            <a:rect l="l" t="t" r="r" b="b"/>
            <a:pathLst>
              <a:path w="8229600">
                <a:moveTo>
                  <a:pt x="0" y="0"/>
                </a:moveTo>
                <a:lnTo>
                  <a:pt x="8229600" y="0"/>
                </a:lnTo>
              </a:path>
            </a:pathLst>
          </a:custGeom>
          <a:ln w="19050">
            <a:solidFill>
              <a:srgbClr val="0064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58470" y="90170"/>
            <a:ext cx="8229600" cy="6889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fr-FR" u="none" err="1">
                <a:sym typeface="+mn-ea"/>
              </a:rPr>
              <a:t>Hash function application</a:t>
            </a:r>
            <a:endParaRPr lang="en-US" altLang="fr-FR" u="none" err="1">
              <a:sym typeface="+mn-e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065"/>
              </a:lnSpc>
            </a:pPr>
            <a:fld id="{81D60167-4931-47E6-BA6A-407CBD079E47}" type="slidenum">
              <a:rPr dirty="0"/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421640" y="784860"/>
            <a:ext cx="8124190" cy="2705735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 marL="355600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spc="-5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Encryption</a:t>
            </a:r>
            <a:endParaRPr lang="en-US" sz="2400" spc="-5" dirty="0">
              <a:solidFill>
                <a:schemeClr val="tx1"/>
              </a:solidFill>
              <a:latin typeface="Times New Roman" panose="02020603050405020304"/>
              <a:cs typeface="Times New Roman" panose="02020603050405020304"/>
            </a:endParaRPr>
          </a:p>
          <a:p>
            <a:pPr marL="812800" lvl="1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000" spc="-5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Protect confidentiality, but not integrity </a:t>
            </a:r>
            <a:endParaRPr lang="en-US" sz="2000" spc="-5" dirty="0">
              <a:solidFill>
                <a:schemeClr val="tx1"/>
              </a:solidFill>
              <a:latin typeface="Times New Roman" panose="02020603050405020304"/>
              <a:cs typeface="Times New Roman" panose="02020603050405020304"/>
            </a:endParaRPr>
          </a:p>
          <a:p>
            <a:pPr marL="355600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endParaRPr lang="en-US" sz="2400" spc="-5" dirty="0">
              <a:solidFill>
                <a:schemeClr val="tx1"/>
              </a:solidFill>
              <a:latin typeface="Times New Roman" panose="02020603050405020304"/>
              <a:cs typeface="Times New Roman" panose="02020603050405020304"/>
            </a:endParaRPr>
          </a:p>
          <a:p>
            <a:pPr marL="355600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spc="-5" dirty="0">
                <a:latin typeface="Times New Roman" panose="02020603050405020304"/>
                <a:cs typeface="Times New Roman" panose="02020603050405020304"/>
                <a:sym typeface="+mn-ea"/>
              </a:rPr>
              <a:t>Hash function</a:t>
            </a:r>
            <a:endParaRPr lang="en-US" sz="24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812800" lvl="2" indent="-342900" algn="l"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000" spc="-5" dirty="0">
                <a:latin typeface="Times New Roman" panose="02020603050405020304"/>
                <a:cs typeface="Times New Roman" panose="02020603050405020304"/>
                <a:sym typeface="+mn-ea"/>
              </a:rPr>
              <a:t>Integrity, authentication</a:t>
            </a:r>
            <a:endParaRPr lang="en-US" sz="20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812800" lvl="2" indent="-342900" algn="l"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000" spc="-5" dirty="0">
                <a:latin typeface="Times New Roman" panose="02020603050405020304"/>
                <a:cs typeface="Times New Roman" panose="02020603050405020304"/>
                <a:sym typeface="+mn-ea"/>
              </a:rPr>
              <a:t>Digital signature </a:t>
            </a:r>
            <a:endParaRPr lang="en-US" sz="2000" spc="-5" dirty="0">
              <a:latin typeface="Times New Roman" panose="02020603050405020304"/>
              <a:cs typeface="Times New Roman" panose="02020603050405020304"/>
            </a:endParaRPr>
          </a:p>
          <a:p>
            <a:pPr marL="812800" lvl="1" indent="-342900" algn="just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000" spc="-5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......</a:t>
            </a:r>
            <a:endParaRPr lang="en-US" sz="2000" spc="-5" dirty="0">
              <a:solidFill>
                <a:schemeClr val="tx1"/>
              </a:solidFill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580" y="838580"/>
            <a:ext cx="8229600" cy="0"/>
          </a:xfrm>
          <a:custGeom>
            <a:avLst/>
            <a:gdLst/>
            <a:ahLst/>
            <a:cxnLst/>
            <a:rect l="l" t="t" r="r" b="b"/>
            <a:pathLst>
              <a:path w="8229600">
                <a:moveTo>
                  <a:pt x="0" y="0"/>
                </a:moveTo>
                <a:lnTo>
                  <a:pt x="8229600" y="0"/>
                </a:lnTo>
              </a:path>
            </a:pathLst>
          </a:custGeom>
          <a:ln w="19050">
            <a:solidFill>
              <a:srgbClr val="0064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58470" y="90170"/>
            <a:ext cx="8229600" cy="6889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u="none">
                <a:sym typeface="+mn-ea"/>
              </a:rPr>
              <a:t>File authentication</a:t>
            </a:r>
            <a:endParaRPr lang="en-US" u="none">
              <a:sym typeface="+mn-e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065"/>
              </a:lnSpc>
            </a:pPr>
            <a:fld id="{81D60167-4931-47E6-BA6A-407CBD079E47}" type="slidenum">
              <a:rPr dirty="0"/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421640" y="784860"/>
            <a:ext cx="8360410" cy="3796030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 marL="355600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fr-FR" altLang="zh-CN" sz="24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Objecti</a:t>
            </a:r>
            <a:r>
              <a:rPr lang="en-US" altLang="fr-FR" sz="24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ve</a:t>
            </a:r>
            <a:r>
              <a:rPr lang="fr-FR" altLang="zh-CN" sz="24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: d</a:t>
            </a:r>
            <a:r>
              <a:rPr lang="en-US" altLang="fr-FR" sz="24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e</a:t>
            </a:r>
            <a:r>
              <a:rPr lang="fr-FR" altLang="zh-CN" sz="24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tect modification</a:t>
            </a:r>
            <a:endParaRPr lang="fr-FR" altLang="zh-CN" sz="2400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355600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endParaRPr lang="fr-FR" altLang="zh-CN" sz="2400" dirty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marL="355600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fr-FR" altLang="zh-CN" sz="24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M</a:t>
            </a:r>
            <a:r>
              <a:rPr lang="en-US" altLang="fr-FR" sz="24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e</a:t>
            </a:r>
            <a:r>
              <a:rPr lang="fr-FR" altLang="zh-CN" sz="24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thod</a:t>
            </a:r>
            <a:endParaRPr lang="fr-FR" altLang="zh-CN" sz="2400" dirty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marL="812800" lvl="1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fr-FR" altLang="zh-CN" sz="24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Stock H(f) </a:t>
            </a:r>
            <a:r>
              <a:rPr lang="en-US" altLang="fr-FR" sz="24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separately as </a:t>
            </a:r>
            <a:r>
              <a:rPr lang="fr-FR" altLang="zh-CN" sz="24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f</a:t>
            </a:r>
            <a:endParaRPr lang="fr-FR" altLang="zh-CN" sz="2400" dirty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marL="812800" lvl="1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altLang="fr-FR" sz="24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Check </a:t>
            </a:r>
            <a:r>
              <a:rPr lang="fr-FR" altLang="zh-CN" sz="24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H(f)=H(f’)</a:t>
            </a:r>
            <a:endParaRPr lang="fr-FR" altLang="zh-CN" sz="2400" dirty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marL="812800" lvl="1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endParaRPr lang="fr-FR" altLang="zh-CN" sz="2400" dirty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marL="355600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fr-FR" altLang="zh-CN" sz="24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Why not just store a duplicate copy of F?</a:t>
            </a:r>
            <a:endParaRPr lang="fr-FR" altLang="zh-CN" sz="2400" dirty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marL="812800" lvl="1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endParaRPr lang="en-US" sz="2400" spc="-5" dirty="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812800" lvl="1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endParaRPr lang="en-US" sz="2400" spc="-5" dirty="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580" y="838580"/>
            <a:ext cx="8229600" cy="0"/>
          </a:xfrm>
          <a:custGeom>
            <a:avLst/>
            <a:gdLst/>
            <a:ahLst/>
            <a:cxnLst/>
            <a:rect l="l" t="t" r="r" b="b"/>
            <a:pathLst>
              <a:path w="8229600">
                <a:moveTo>
                  <a:pt x="0" y="0"/>
                </a:moveTo>
                <a:lnTo>
                  <a:pt x="8229600" y="0"/>
                </a:lnTo>
              </a:path>
            </a:pathLst>
          </a:custGeom>
          <a:ln w="19050">
            <a:solidFill>
              <a:srgbClr val="0064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58470" y="90170"/>
            <a:ext cx="8229600" cy="6889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u="none">
                <a:sym typeface="+mn-ea"/>
              </a:rPr>
              <a:t>User authentication</a:t>
            </a:r>
            <a:endParaRPr lang="en-US" altLang="zh-CN" u="none">
              <a:sym typeface="+mn-e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065"/>
              </a:lnSpc>
            </a:pPr>
            <a:fld id="{81D60167-4931-47E6-BA6A-407CBD079E47}" type="slidenum">
              <a:rPr dirty="0"/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421640" y="861060"/>
            <a:ext cx="7379335" cy="3646805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 marL="355600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fr-FR" altLang="zh-CN" sz="24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Alice wants to authenticate herself to Bob</a:t>
            </a:r>
            <a:endParaRPr lang="fr-FR" altLang="zh-CN" sz="2400" dirty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marL="812800" lvl="1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fr-FR" altLang="zh-CN" sz="2000" dirty="0">
                <a:latin typeface="Times New Roman" panose="02020603050405020304" charset="0"/>
                <a:cs typeface="Times New Roman" panose="02020603050405020304" charset="0"/>
              </a:rPr>
              <a:t>assuming they already share a secret key </a:t>
            </a:r>
            <a:r>
              <a:rPr lang="en-US" altLang="fr-FR" sz="2000" dirty="0">
                <a:latin typeface="Times New Roman" panose="02020603050405020304" charset="0"/>
                <a:cs typeface="Times New Roman" panose="02020603050405020304" charset="0"/>
              </a:rPr>
              <a:t>k</a:t>
            </a:r>
            <a:endParaRPr lang="fr-FR" altLang="zh-CN" sz="2400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355600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endParaRPr lang="fr-FR" altLang="zh-CN" sz="2400" dirty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marL="355600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fr-FR" altLang="zh-CN" sz="24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Protocol</a:t>
            </a:r>
            <a:endParaRPr lang="fr-FR" altLang="zh-CN" sz="2400" dirty="0">
              <a:latin typeface="Times New Roman" panose="02020603050405020304" charset="0"/>
              <a:cs typeface="Times New Roman" panose="02020603050405020304" charset="0"/>
            </a:endParaRPr>
          </a:p>
          <a:p>
            <a:pPr lvl="1"/>
            <a:r>
              <a:rPr lang="fr-FR" altLang="zh-CN" sz="20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A-&gt;B : I’m Alice</a:t>
            </a:r>
            <a:endParaRPr lang="fr-FR" altLang="zh-CN" sz="2000" dirty="0">
              <a:latin typeface="Times New Roman" panose="02020603050405020304" charset="0"/>
              <a:cs typeface="Times New Roman" panose="02020603050405020304" charset="0"/>
            </a:endParaRPr>
          </a:p>
          <a:p>
            <a:pPr lvl="1"/>
            <a:r>
              <a:rPr lang="fr-FR" altLang="zh-CN" sz="20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B-&gt;A : R (</a:t>
            </a:r>
            <a:r>
              <a:rPr lang="en-US" altLang="fr-FR" sz="20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random number</a:t>
            </a:r>
            <a:r>
              <a:rPr lang="fr-FR" altLang="zh-CN" sz="20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)</a:t>
            </a:r>
            <a:endParaRPr lang="fr-FR" altLang="zh-CN" sz="2000" dirty="0">
              <a:latin typeface="Times New Roman" panose="02020603050405020304" charset="0"/>
              <a:cs typeface="Times New Roman" panose="02020603050405020304" charset="0"/>
            </a:endParaRPr>
          </a:p>
          <a:p>
            <a:pPr lvl="1"/>
            <a:r>
              <a:rPr lang="fr-FR" altLang="zh-CN" sz="20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A-&gt;B : H(R|k)</a:t>
            </a:r>
            <a:endParaRPr lang="fr-FR" altLang="zh-CN" sz="2000" dirty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lvl="1"/>
            <a:endParaRPr lang="en-US" sz="2000" spc="-5" dirty="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355600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fr-FR" altLang="zh-CN" sz="24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Why not just send </a:t>
            </a:r>
            <a:r>
              <a:rPr lang="en-US" altLang="fr-FR" sz="24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k</a:t>
            </a:r>
            <a:r>
              <a:rPr lang="fr-FR" altLang="zh-CN" sz="24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, in plaintext</a:t>
            </a:r>
            <a:r>
              <a:rPr lang="en-US" altLang="fr-FR" sz="24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, or H</a:t>
            </a:r>
            <a:r>
              <a:rPr lang="fr-FR" altLang="zh-CN" sz="24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(</a:t>
            </a:r>
            <a:r>
              <a:rPr lang="en-US" altLang="fr-FR" sz="24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k</a:t>
            </a:r>
            <a:r>
              <a:rPr lang="fr-FR" altLang="zh-CN" sz="24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)? </a:t>
            </a:r>
            <a:r>
              <a:rPr lang="en-US" altLang="fr-FR" sz="24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Why using </a:t>
            </a:r>
            <a:r>
              <a:rPr lang="fr-FR" altLang="zh-CN" sz="24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R? </a:t>
            </a:r>
            <a:endParaRPr lang="fr-FR" altLang="zh-CN" sz="2400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355600" lvl="0" indent="-342900">
              <a:buFont typeface="Wingdings" panose="05000000000000000000" charset="0"/>
              <a:buChar char=""/>
            </a:pPr>
            <a:endParaRPr lang="en-US" sz="2400" spc="-5" dirty="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580" y="838580"/>
            <a:ext cx="8229600" cy="0"/>
          </a:xfrm>
          <a:custGeom>
            <a:avLst/>
            <a:gdLst/>
            <a:ahLst/>
            <a:cxnLst/>
            <a:rect l="l" t="t" r="r" b="b"/>
            <a:pathLst>
              <a:path w="8229600">
                <a:moveTo>
                  <a:pt x="0" y="0"/>
                </a:moveTo>
                <a:lnTo>
                  <a:pt x="8229600" y="0"/>
                </a:lnTo>
              </a:path>
            </a:pathLst>
          </a:custGeom>
          <a:ln w="19050">
            <a:solidFill>
              <a:srgbClr val="0064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58470" y="90170"/>
            <a:ext cx="8229600" cy="6889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u="none">
                <a:sym typeface="+mn-ea"/>
              </a:rPr>
              <a:t>Message authentication</a:t>
            </a:r>
            <a:endParaRPr lang="en-US" altLang="zh-CN" u="none">
              <a:sym typeface="+mn-e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065"/>
              </a:lnSpc>
            </a:pPr>
            <a:fld id="{81D60167-4931-47E6-BA6A-407CBD079E47}" type="slidenum">
              <a:rPr dirty="0"/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421640" y="784860"/>
            <a:ext cx="7950200" cy="1985010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 marL="355600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fr-FR" altLang="zh-CN" sz="24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Alice wants to authenticate </a:t>
            </a:r>
            <a:r>
              <a:rPr lang="en-US" altLang="fr-FR" sz="24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a message </a:t>
            </a:r>
            <a:r>
              <a:rPr lang="fr-FR" altLang="zh-CN" sz="24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to Bob</a:t>
            </a:r>
            <a:endParaRPr lang="fr-FR" altLang="zh-CN" sz="2400" dirty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marL="812800" lvl="1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fr-FR" altLang="zh-CN" sz="20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assuming they already share a secret key </a:t>
            </a:r>
            <a:r>
              <a:rPr lang="en-US" altLang="fr-FR" sz="20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k</a:t>
            </a:r>
            <a:endParaRPr lang="fr-FR" altLang="zh-CN" sz="2400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355600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endParaRPr lang="fr-FR" altLang="zh-CN" sz="2400" dirty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marL="355600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spc="-5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Protocol</a:t>
            </a:r>
            <a:endParaRPr lang="en-US" sz="2400" spc="-5" dirty="0">
              <a:solidFill>
                <a:schemeClr val="tx1"/>
              </a:solidFill>
              <a:latin typeface="Times New Roman" panose="02020603050405020304"/>
              <a:cs typeface="Times New Roman" panose="02020603050405020304"/>
            </a:endParaRPr>
          </a:p>
          <a:p>
            <a:pPr marL="812800" lvl="1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fr-FR" altLang="zh-CN" sz="20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A-&gt;B: M, R, H(M|</a:t>
            </a:r>
            <a:r>
              <a:rPr lang="en-US" altLang="fr-FR" sz="20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k</a:t>
            </a:r>
            <a:r>
              <a:rPr lang="fr-FR" altLang="zh-CN" sz="20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|R)</a:t>
            </a:r>
            <a:endParaRPr lang="fr-FR" altLang="zh-CN" sz="2000" dirty="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580" y="838580"/>
            <a:ext cx="8229600" cy="0"/>
          </a:xfrm>
          <a:custGeom>
            <a:avLst/>
            <a:gdLst/>
            <a:ahLst/>
            <a:cxnLst/>
            <a:rect l="l" t="t" r="r" b="b"/>
            <a:pathLst>
              <a:path w="8229600">
                <a:moveTo>
                  <a:pt x="0" y="0"/>
                </a:moveTo>
                <a:lnTo>
                  <a:pt x="8229600" y="0"/>
                </a:lnTo>
              </a:path>
            </a:pathLst>
          </a:custGeom>
          <a:ln w="19050">
            <a:solidFill>
              <a:srgbClr val="0064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58470" y="90170"/>
            <a:ext cx="7914005" cy="6889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u="none" dirty="0"/>
              <a:t>Asymmetric system requirements</a:t>
            </a:r>
            <a:endParaRPr lang="en-US" u="none" dirty="0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065"/>
              </a:lnSpc>
            </a:pPr>
            <a:fld id="{81D60167-4931-47E6-BA6A-407CBD079E47}" type="slidenum">
              <a:rPr dirty="0"/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535940" y="848360"/>
            <a:ext cx="8051800" cy="3451225"/>
          </a:xfrm>
          <a:prstGeom prst="rect">
            <a:avLst/>
          </a:prstGeom>
        </p:spPr>
        <p:txBody>
          <a:bodyPr vert="horz" wrap="square" lIns="0" tIns="9969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785"/>
              </a:spcBef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dirty="0">
                <a:latin typeface="Times New Roman" panose="02020603050405020304"/>
                <a:cs typeface="Times New Roman" panose="02020603050405020304"/>
              </a:rPr>
              <a:t>C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omputationally</a:t>
            </a:r>
            <a:endParaRPr sz="2400" dirty="0">
              <a:latin typeface="Times New Roman" panose="02020603050405020304"/>
              <a:cs typeface="Times New Roman" panose="02020603050405020304"/>
            </a:endParaRPr>
          </a:p>
          <a:p>
            <a:pPr marL="812800" lvl="1" indent="-342900">
              <a:lnSpc>
                <a:spcPct val="100000"/>
              </a:lnSpc>
              <a:spcBef>
                <a:spcPts val="785"/>
              </a:spcBef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sz="2000" b="1" dirty="0">
                <a:latin typeface="Times New Roman" panose="02020603050405020304"/>
                <a:cs typeface="Times New Roman" panose="02020603050405020304"/>
              </a:rPr>
              <a:t>easy </a:t>
            </a:r>
            <a:r>
              <a:rPr sz="2000" dirty="0">
                <a:latin typeface="Times New Roman" panose="02020603050405020304"/>
                <a:cs typeface="Times New Roman" panose="02020603050405020304"/>
              </a:rPr>
              <a:t>to generate a public / private key pair</a:t>
            </a:r>
            <a:endParaRPr sz="2000" dirty="0">
              <a:latin typeface="Times New Roman" panose="02020603050405020304"/>
              <a:cs typeface="Times New Roman" panose="02020603050405020304"/>
            </a:endParaRPr>
          </a:p>
          <a:p>
            <a:pPr marL="812800" lvl="1" indent="-342900">
              <a:lnSpc>
                <a:spcPct val="100000"/>
              </a:lnSpc>
              <a:spcBef>
                <a:spcPts val="785"/>
              </a:spcBef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sz="2000" b="1" dirty="0">
                <a:latin typeface="Times New Roman" panose="02020603050405020304"/>
                <a:cs typeface="Times New Roman" panose="02020603050405020304"/>
              </a:rPr>
              <a:t>hard </a:t>
            </a:r>
            <a:r>
              <a:rPr sz="2000" dirty="0">
                <a:latin typeface="Times New Roman" panose="02020603050405020304"/>
                <a:cs typeface="Times New Roman" panose="02020603050405020304"/>
              </a:rPr>
              <a:t>to determine private key </a:t>
            </a:r>
            <a:r>
              <a:rPr lang="en-US" sz="2000" dirty="0">
                <a:latin typeface="Times New Roman" panose="02020603050405020304"/>
                <a:cs typeface="Times New Roman" panose="02020603050405020304"/>
              </a:rPr>
              <a:t>from</a:t>
            </a:r>
            <a:r>
              <a:rPr sz="2000" dirty="0">
                <a:latin typeface="Times New Roman" panose="02020603050405020304"/>
                <a:cs typeface="Times New Roman" panose="02020603050405020304"/>
              </a:rPr>
              <a:t> public key</a:t>
            </a:r>
            <a:endParaRPr sz="2000" dirty="0">
              <a:latin typeface="Times New Roman" panose="02020603050405020304"/>
              <a:cs typeface="Times New Roman" panose="02020603050405020304"/>
            </a:endParaRPr>
          </a:p>
          <a:p>
            <a:pPr marL="355600" indent="-342900">
              <a:lnSpc>
                <a:spcPct val="100000"/>
              </a:lnSpc>
              <a:spcBef>
                <a:spcPts val="785"/>
              </a:spcBef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endParaRPr sz="2400" dirty="0">
              <a:latin typeface="Times New Roman" panose="02020603050405020304"/>
              <a:cs typeface="Times New Roman" panose="02020603050405020304"/>
            </a:endParaRPr>
          </a:p>
          <a:p>
            <a:pPr marL="355600" indent="-342900">
              <a:lnSpc>
                <a:spcPct val="100000"/>
              </a:lnSpc>
              <a:spcBef>
                <a:spcPts val="785"/>
              </a:spcBef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dirty="0">
                <a:latin typeface="Times New Roman" panose="02020603050405020304"/>
                <a:cs typeface="Times New Roman" panose="02020603050405020304"/>
              </a:rPr>
              <a:t>C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omputationally</a:t>
            </a:r>
            <a:endParaRPr sz="2400" dirty="0">
              <a:latin typeface="Times New Roman" panose="02020603050405020304"/>
              <a:cs typeface="Times New Roman" panose="02020603050405020304"/>
            </a:endParaRPr>
          </a:p>
          <a:p>
            <a:pPr marL="812800" lvl="1" indent="-342900">
              <a:lnSpc>
                <a:spcPct val="100000"/>
              </a:lnSpc>
              <a:spcBef>
                <a:spcPts val="785"/>
              </a:spcBef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sz="2000" b="1" dirty="0">
                <a:latin typeface="Times New Roman" panose="02020603050405020304"/>
                <a:cs typeface="Times New Roman" panose="02020603050405020304"/>
              </a:rPr>
              <a:t>easy </a:t>
            </a:r>
            <a:r>
              <a:rPr sz="2000" dirty="0">
                <a:latin typeface="Times New Roman" panose="02020603050405020304"/>
                <a:cs typeface="Times New Roman" panose="02020603050405020304"/>
              </a:rPr>
              <a:t>to encrypt using public key</a:t>
            </a:r>
            <a:endParaRPr sz="2000" dirty="0">
              <a:latin typeface="Times New Roman" panose="02020603050405020304"/>
              <a:cs typeface="Times New Roman" panose="02020603050405020304"/>
            </a:endParaRPr>
          </a:p>
          <a:p>
            <a:pPr marL="812800" lvl="1" indent="-342900">
              <a:lnSpc>
                <a:spcPct val="100000"/>
              </a:lnSpc>
              <a:spcBef>
                <a:spcPts val="785"/>
              </a:spcBef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sz="2000" b="1" dirty="0">
                <a:latin typeface="Times New Roman" panose="02020603050405020304"/>
                <a:cs typeface="Times New Roman" panose="02020603050405020304"/>
              </a:rPr>
              <a:t>easy </a:t>
            </a:r>
            <a:r>
              <a:rPr sz="2000" dirty="0">
                <a:latin typeface="Times New Roman" panose="02020603050405020304"/>
                <a:cs typeface="Times New Roman" panose="02020603050405020304"/>
              </a:rPr>
              <a:t>to decrypt using private key</a:t>
            </a:r>
            <a:endParaRPr sz="2000" dirty="0">
              <a:latin typeface="Times New Roman" panose="02020603050405020304"/>
              <a:cs typeface="Times New Roman" panose="02020603050405020304"/>
            </a:endParaRPr>
          </a:p>
          <a:p>
            <a:pPr marL="812800" lvl="1" indent="-342900">
              <a:lnSpc>
                <a:spcPct val="100000"/>
              </a:lnSpc>
              <a:spcBef>
                <a:spcPts val="785"/>
              </a:spcBef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sz="2000" b="1" dirty="0">
                <a:latin typeface="Times New Roman" panose="02020603050405020304"/>
                <a:cs typeface="Times New Roman" panose="02020603050405020304"/>
              </a:rPr>
              <a:t>hard </a:t>
            </a:r>
            <a:r>
              <a:rPr sz="2000" dirty="0">
                <a:latin typeface="Times New Roman" panose="02020603050405020304"/>
                <a:cs typeface="Times New Roman" panose="02020603050405020304"/>
              </a:rPr>
              <a:t>to recover plaintext from ciphertext and public key</a:t>
            </a:r>
            <a:endParaRPr sz="2000" dirty="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580" y="838580"/>
            <a:ext cx="8229600" cy="0"/>
          </a:xfrm>
          <a:custGeom>
            <a:avLst/>
            <a:gdLst/>
            <a:ahLst/>
            <a:cxnLst/>
            <a:rect l="l" t="t" r="r" b="b"/>
            <a:pathLst>
              <a:path w="8229600">
                <a:moveTo>
                  <a:pt x="0" y="0"/>
                </a:moveTo>
                <a:lnTo>
                  <a:pt x="8229600" y="0"/>
                </a:lnTo>
              </a:path>
            </a:pathLst>
          </a:custGeom>
          <a:ln w="19050">
            <a:solidFill>
              <a:srgbClr val="0064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58470" y="90170"/>
            <a:ext cx="8229600" cy="6889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u="none">
                <a:sym typeface="+mn-ea"/>
              </a:rPr>
              <a:t>Commitment Protocol</a:t>
            </a:r>
            <a:endParaRPr lang="en-US" u="none">
              <a:sym typeface="+mn-e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065"/>
              </a:lnSpc>
            </a:pPr>
            <a:fld id="{81D60167-4931-47E6-BA6A-407CBD079E47}" type="slidenum">
              <a:rPr dirty="0"/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421640" y="784860"/>
            <a:ext cx="8228965" cy="3066415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 marL="355600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spc="-5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A and B play game “odd or even” over the network</a:t>
            </a:r>
            <a:endParaRPr lang="en-US" sz="2400" spc="-5" dirty="0">
              <a:solidFill>
                <a:schemeClr val="tx1"/>
              </a:solidFill>
              <a:latin typeface="Times New Roman" panose="02020603050405020304"/>
              <a:cs typeface="Times New Roman" panose="02020603050405020304"/>
            </a:endParaRPr>
          </a:p>
          <a:p>
            <a:pPr marL="812800" lvl="1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000" spc="-5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A picks a number X</a:t>
            </a:r>
            <a:endParaRPr lang="en-US" sz="2000" spc="-5" dirty="0">
              <a:solidFill>
                <a:schemeClr val="tx1"/>
              </a:solidFill>
              <a:latin typeface="Times New Roman" panose="02020603050405020304"/>
              <a:cs typeface="Times New Roman" panose="02020603050405020304"/>
            </a:endParaRPr>
          </a:p>
          <a:p>
            <a:pPr marL="812800" lvl="1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000" spc="-5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B picks another number Y</a:t>
            </a:r>
            <a:endParaRPr lang="en-US" sz="2000" spc="-5" dirty="0">
              <a:solidFill>
                <a:schemeClr val="tx1"/>
              </a:solidFill>
              <a:latin typeface="Times New Roman" panose="02020603050405020304"/>
              <a:cs typeface="Times New Roman" panose="02020603050405020304"/>
            </a:endParaRPr>
          </a:p>
          <a:p>
            <a:pPr marL="812800" lvl="1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000" spc="-5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A and B “simultaneously” exchange X and Y</a:t>
            </a:r>
            <a:endParaRPr lang="en-US" sz="2000" spc="-5" dirty="0">
              <a:solidFill>
                <a:schemeClr val="tx1"/>
              </a:solidFill>
              <a:latin typeface="Times New Roman" panose="02020603050405020304"/>
              <a:cs typeface="Times New Roman" panose="02020603050405020304"/>
            </a:endParaRPr>
          </a:p>
          <a:p>
            <a:pPr marL="812800" lvl="1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000" spc="-5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A wins if X+Y is odd, otherwise B wins</a:t>
            </a:r>
            <a:endParaRPr lang="en-US" sz="2000" spc="-5" dirty="0">
              <a:solidFill>
                <a:schemeClr val="tx1"/>
              </a:solidFill>
              <a:latin typeface="Times New Roman" panose="02020603050405020304"/>
              <a:cs typeface="Times New Roman" panose="02020603050405020304"/>
            </a:endParaRPr>
          </a:p>
          <a:p>
            <a:pPr marL="355600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endParaRPr lang="en-US" sz="2400" spc="-5" dirty="0">
              <a:solidFill>
                <a:schemeClr val="tx1"/>
              </a:solidFill>
              <a:latin typeface="Times New Roman" panose="02020603050405020304"/>
              <a:cs typeface="Times New Roman" panose="02020603050405020304"/>
            </a:endParaRPr>
          </a:p>
          <a:p>
            <a:pPr marL="355600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spc="-5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If A gets Y before deciding X, A can easily cheat</a:t>
            </a:r>
            <a:endParaRPr lang="en-US" sz="2400" spc="-5" dirty="0">
              <a:solidFill>
                <a:schemeClr val="tx1"/>
              </a:solidFill>
              <a:latin typeface="Times New Roman" panose="02020603050405020304"/>
              <a:cs typeface="Times New Roman" panose="02020603050405020304"/>
            </a:endParaRPr>
          </a:p>
          <a:p>
            <a:pPr marL="812800" lvl="1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000" spc="-5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How to prevent this?</a:t>
            </a:r>
            <a:endParaRPr lang="en-US" sz="2400" spc="-5" dirty="0">
              <a:solidFill>
                <a:schemeClr val="tx1"/>
              </a:solidFill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580" y="838580"/>
            <a:ext cx="8229600" cy="0"/>
          </a:xfrm>
          <a:custGeom>
            <a:avLst/>
            <a:gdLst/>
            <a:ahLst/>
            <a:cxnLst/>
            <a:rect l="l" t="t" r="r" b="b"/>
            <a:pathLst>
              <a:path w="8229600">
                <a:moveTo>
                  <a:pt x="0" y="0"/>
                </a:moveTo>
                <a:lnTo>
                  <a:pt x="8229600" y="0"/>
                </a:lnTo>
              </a:path>
            </a:pathLst>
          </a:custGeom>
          <a:ln w="19050">
            <a:solidFill>
              <a:srgbClr val="0064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58470" y="90170"/>
            <a:ext cx="8229600" cy="6889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u="none">
                <a:sym typeface="+mn-ea"/>
              </a:rPr>
              <a:t>Commitment Protocol</a:t>
            </a:r>
            <a:endParaRPr lang="en-US" altLang="zh-CN" u="none">
              <a:sym typeface="+mn-e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065"/>
              </a:lnSpc>
            </a:pPr>
            <a:fld id="{81D60167-4931-47E6-BA6A-407CBD079E47}" type="slidenum">
              <a:rPr dirty="0"/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421640" y="861060"/>
            <a:ext cx="8265160" cy="4904105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 marL="355600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dirty="0">
                <a:latin typeface="Times New Roman" panose="02020603050405020304"/>
                <a:cs typeface="Times New Roman" panose="02020603050405020304"/>
                <a:sym typeface="+mn-ea"/>
              </a:rPr>
              <a:t>A should  commit to X before B sends Y</a:t>
            </a:r>
            <a:endParaRPr lang="en-US" sz="2400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355600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endParaRPr lang="en-US" sz="2400" dirty="0">
              <a:latin typeface="Times New Roman" panose="02020603050405020304"/>
              <a:cs typeface="Times New Roman" panose="02020603050405020304"/>
            </a:endParaRPr>
          </a:p>
          <a:p>
            <a:pPr marL="355600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dirty="0">
                <a:latin typeface="Times New Roman" panose="02020603050405020304"/>
                <a:cs typeface="Times New Roman" panose="02020603050405020304"/>
                <a:sym typeface="+mn-ea"/>
              </a:rPr>
              <a:t>Protocole :</a:t>
            </a:r>
            <a:endParaRPr lang="en-US" sz="2400" dirty="0">
              <a:latin typeface="Times New Roman" panose="02020603050405020304"/>
              <a:cs typeface="Times New Roman" panose="02020603050405020304"/>
            </a:endParaRPr>
          </a:p>
          <a:p>
            <a:pPr lvl="1"/>
            <a:r>
              <a:rPr lang="en-US" sz="2400" dirty="0">
                <a:latin typeface="Times New Roman" panose="02020603050405020304"/>
                <a:cs typeface="Times New Roman" panose="02020603050405020304"/>
                <a:sym typeface="+mn-ea"/>
              </a:rPr>
              <a:t>1. A-&gt;B : H(X)</a:t>
            </a:r>
            <a:endParaRPr lang="en-US" sz="2400" dirty="0">
              <a:latin typeface="Times New Roman" panose="02020603050405020304"/>
              <a:cs typeface="Times New Roman" panose="02020603050405020304"/>
            </a:endParaRPr>
          </a:p>
          <a:p>
            <a:pPr lvl="1"/>
            <a:r>
              <a:rPr lang="en-US" sz="2400" dirty="0">
                <a:latin typeface="Times New Roman" panose="02020603050405020304"/>
                <a:cs typeface="Times New Roman" panose="02020603050405020304"/>
                <a:sym typeface="+mn-ea"/>
              </a:rPr>
              <a:t>2. B-&gt;A : Y</a:t>
            </a:r>
            <a:endParaRPr lang="en-US" sz="2400" dirty="0">
              <a:latin typeface="Times New Roman" panose="02020603050405020304"/>
              <a:cs typeface="Times New Roman" panose="02020603050405020304"/>
            </a:endParaRPr>
          </a:p>
          <a:p>
            <a:pPr lvl="1"/>
            <a:r>
              <a:rPr lang="en-US" sz="2400" dirty="0">
                <a:latin typeface="Times New Roman" panose="02020603050405020304"/>
                <a:cs typeface="Times New Roman" panose="02020603050405020304"/>
                <a:sym typeface="+mn-ea"/>
              </a:rPr>
              <a:t>3. A-&gt;B : X</a:t>
            </a:r>
            <a:endParaRPr lang="en-US" sz="2400" dirty="0">
              <a:latin typeface="Times New Roman" panose="02020603050405020304"/>
              <a:cs typeface="Times New Roman" panose="02020603050405020304"/>
            </a:endParaRPr>
          </a:p>
          <a:p>
            <a:pPr marL="355600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endParaRPr lang="en-US" sz="2400" dirty="0">
              <a:latin typeface="Times New Roman" panose="02020603050405020304"/>
              <a:cs typeface="Times New Roman" panose="02020603050405020304"/>
            </a:endParaRPr>
          </a:p>
          <a:p>
            <a:pPr marL="355600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dirty="0">
                <a:latin typeface="Times New Roman" panose="02020603050405020304"/>
                <a:cs typeface="Times New Roman" panose="02020603050405020304"/>
                <a:sym typeface="+mn-ea"/>
              </a:rPr>
              <a:t>Why is sending H(X) better than sending X?</a:t>
            </a:r>
            <a:endParaRPr lang="en-US" sz="2400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355600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dirty="0">
                <a:latin typeface="Times New Roman" panose="02020603050405020304"/>
                <a:cs typeface="Times New Roman" panose="02020603050405020304"/>
                <a:sym typeface="+mn-ea"/>
              </a:rPr>
              <a:t>Why is sending H(X) enough to prevent A from cheating?</a:t>
            </a:r>
            <a:endParaRPr lang="en-US" sz="2400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355600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dirty="0">
                <a:latin typeface="Times New Roman" panose="02020603050405020304"/>
                <a:cs typeface="Times New Roman" panose="02020603050405020304"/>
                <a:sym typeface="+mn-ea"/>
              </a:rPr>
              <a:t>Why not necessary for B to send H(Y) (instead of Y)?</a:t>
            </a:r>
            <a:endParaRPr lang="en-US" sz="2400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355600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dirty="0">
                <a:latin typeface="Times New Roman" panose="02020603050405020304"/>
                <a:cs typeface="Times New Roman" panose="02020603050405020304"/>
                <a:sym typeface="+mn-ea"/>
              </a:rPr>
              <a:t>What problems are there if:</a:t>
            </a:r>
            <a:endParaRPr lang="en-US" sz="2400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812800" lvl="1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dirty="0">
                <a:latin typeface="Times New Roman" panose="02020603050405020304"/>
                <a:cs typeface="Times New Roman" panose="02020603050405020304"/>
                <a:sym typeface="+mn-ea"/>
              </a:rPr>
              <a:t>The set of possible values for X is small?</a:t>
            </a:r>
            <a:endParaRPr lang="en-US" sz="2400" dirty="0">
              <a:latin typeface="Times New Roman" panose="02020603050405020304"/>
              <a:cs typeface="Times New Roman" panose="02020603050405020304"/>
              <a:sym typeface="+mn-ea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580" y="838580"/>
            <a:ext cx="8229600" cy="0"/>
          </a:xfrm>
          <a:custGeom>
            <a:avLst/>
            <a:gdLst/>
            <a:ahLst/>
            <a:cxnLst/>
            <a:rect l="l" t="t" r="r" b="b"/>
            <a:pathLst>
              <a:path w="8229600">
                <a:moveTo>
                  <a:pt x="0" y="0"/>
                </a:moveTo>
                <a:lnTo>
                  <a:pt x="8229600" y="0"/>
                </a:lnTo>
              </a:path>
            </a:pathLst>
          </a:custGeom>
          <a:ln w="19050">
            <a:solidFill>
              <a:srgbClr val="0064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58470" y="90170"/>
            <a:ext cx="8229600" cy="6889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u="none">
                <a:sym typeface="+mn-ea"/>
              </a:rPr>
              <a:t>Encryption with Hash</a:t>
            </a:r>
            <a:endParaRPr lang="en-US" u="none">
              <a:sym typeface="+mn-e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065"/>
              </a:lnSpc>
            </a:pPr>
            <a:fld id="{81D60167-4931-47E6-BA6A-407CBD079E47}" type="slidenum">
              <a:rPr dirty="0"/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421640" y="784860"/>
            <a:ext cx="8228965" cy="3373755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 marL="355600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One-time pad</a:t>
            </a:r>
            <a:endParaRPr lang="en-US" sz="2400" dirty="0">
              <a:solidFill>
                <a:schemeClr val="tx1"/>
              </a:solidFill>
              <a:latin typeface="Times New Roman" panose="02020603050405020304"/>
              <a:cs typeface="Times New Roman" panose="02020603050405020304"/>
            </a:endParaRPr>
          </a:p>
          <a:p>
            <a:pPr marL="812800" lvl="1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compute bit streams using h, k, and IV</a:t>
            </a:r>
            <a:endParaRPr lang="en-US" sz="2400" dirty="0">
              <a:solidFill>
                <a:schemeClr val="tx1"/>
              </a:solidFill>
              <a:latin typeface="Times New Roman" panose="02020603050405020304"/>
              <a:cs typeface="Times New Roman" panose="02020603050405020304"/>
            </a:endParaRPr>
          </a:p>
          <a:p>
            <a:pPr marL="812800" lvl="1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b</a:t>
            </a:r>
            <a:r>
              <a:rPr lang="en-US" sz="2400" baseline="-25000" dirty="0">
                <a:solidFill>
                  <a:schemeClr val="tx1"/>
                </a:solidFill>
                <a:uFillTx/>
                <a:latin typeface="Times New Roman" panose="02020603050405020304"/>
                <a:cs typeface="Times New Roman" panose="02020603050405020304"/>
              </a:rPr>
              <a:t>1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= h(k|IV), b</a:t>
            </a:r>
            <a:r>
              <a:rPr lang="en-US" sz="2400" baseline="-25000" dirty="0">
                <a:solidFill>
                  <a:schemeClr val="tx1"/>
                </a:solidFill>
                <a:uFillTx/>
                <a:latin typeface="Times New Roman" panose="02020603050405020304"/>
                <a:cs typeface="Times New Roman" panose="02020603050405020304"/>
              </a:rPr>
              <a:t>i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= h(k|b</a:t>
            </a:r>
            <a:r>
              <a:rPr lang="en-US" sz="2400" baseline="-25000" dirty="0">
                <a:solidFill>
                  <a:schemeClr val="tx1"/>
                </a:solidFill>
                <a:uFillTx/>
                <a:latin typeface="Times New Roman" panose="02020603050405020304"/>
                <a:cs typeface="Times New Roman" panose="02020603050405020304"/>
              </a:rPr>
              <a:t>i-1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), …</a:t>
            </a:r>
            <a:endParaRPr lang="en-US" sz="2400" dirty="0">
              <a:solidFill>
                <a:schemeClr val="tx1"/>
              </a:solidFill>
              <a:latin typeface="Times New Roman" panose="02020603050405020304"/>
              <a:cs typeface="Times New Roman" panose="02020603050405020304"/>
            </a:endParaRPr>
          </a:p>
          <a:p>
            <a:pPr marL="812800" lvl="1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XOR with message blocks</a:t>
            </a:r>
            <a:endParaRPr lang="en-US" sz="2400" dirty="0">
              <a:solidFill>
                <a:schemeClr val="tx1"/>
              </a:solidFill>
              <a:latin typeface="Times New Roman" panose="02020603050405020304"/>
              <a:cs typeface="Times New Roman" panose="02020603050405020304"/>
            </a:endParaRPr>
          </a:p>
          <a:p>
            <a:pPr marL="355600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endParaRPr lang="en-US" sz="2400" dirty="0">
              <a:solidFill>
                <a:schemeClr val="tx1"/>
              </a:solidFill>
              <a:latin typeface="Times New Roman" panose="02020603050405020304"/>
              <a:cs typeface="Times New Roman" panose="02020603050405020304"/>
            </a:endParaRPr>
          </a:p>
          <a:p>
            <a:pPr marL="355600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Mixing in the plaintext: similar to cipher feedback mode (CFB)</a:t>
            </a:r>
            <a:endParaRPr lang="en-US" sz="2400" dirty="0">
              <a:solidFill>
                <a:schemeClr val="tx1"/>
              </a:solidFill>
              <a:latin typeface="Times New Roman" panose="02020603050405020304"/>
              <a:cs typeface="Times New Roman" panose="02020603050405020304"/>
            </a:endParaRPr>
          </a:p>
          <a:p>
            <a:pPr marL="812800" lvl="1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b</a:t>
            </a:r>
            <a:r>
              <a:rPr lang="en-US" sz="2400" baseline="-25000" dirty="0">
                <a:solidFill>
                  <a:schemeClr val="tx1"/>
                </a:solidFill>
                <a:uFillTx/>
                <a:latin typeface="Times New Roman" panose="02020603050405020304"/>
                <a:cs typeface="Times New Roman" panose="02020603050405020304"/>
              </a:rPr>
              <a:t>1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= h(k|IV), c</a:t>
            </a:r>
            <a:r>
              <a:rPr lang="en-US" sz="2400" baseline="-25000" dirty="0">
                <a:solidFill>
                  <a:schemeClr val="tx1"/>
                </a:solidFill>
                <a:uFillTx/>
                <a:latin typeface="Times New Roman" panose="02020603050405020304"/>
                <a:cs typeface="Times New Roman" panose="02020603050405020304"/>
              </a:rPr>
              <a:t>1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= p</a:t>
            </a:r>
            <a:r>
              <a:rPr lang="en-US" sz="2400" baseline="-25000" dirty="0">
                <a:solidFill>
                  <a:schemeClr val="tx1"/>
                </a:solidFill>
                <a:uFillTx/>
                <a:latin typeface="Times New Roman" panose="02020603050405020304"/>
                <a:cs typeface="Times New Roman" panose="02020603050405020304"/>
              </a:rPr>
              <a:t>1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 ⊕b</a:t>
            </a:r>
            <a:r>
              <a:rPr lang="en-US" sz="2400" baseline="-25000" dirty="0">
                <a:solidFill>
                  <a:schemeClr val="tx1"/>
                </a:solidFill>
                <a:uFillTx/>
                <a:latin typeface="Times New Roman" panose="02020603050405020304"/>
                <a:cs typeface="Times New Roman" panose="02020603050405020304"/>
              </a:rPr>
              <a:t>1</a:t>
            </a:r>
            <a:endParaRPr lang="en-US" sz="2400" dirty="0">
              <a:solidFill>
                <a:schemeClr val="tx1"/>
              </a:solidFill>
              <a:latin typeface="Times New Roman" panose="02020603050405020304"/>
              <a:cs typeface="Times New Roman" panose="02020603050405020304"/>
            </a:endParaRPr>
          </a:p>
          <a:p>
            <a:pPr marL="812800" lvl="1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b</a:t>
            </a:r>
            <a:r>
              <a:rPr lang="en-US" sz="2400" baseline="-25000" dirty="0">
                <a:solidFill>
                  <a:schemeClr val="tx1"/>
                </a:solidFill>
                <a:uFillTx/>
                <a:latin typeface="Times New Roman" panose="02020603050405020304"/>
                <a:cs typeface="Times New Roman" panose="02020603050405020304"/>
              </a:rPr>
              <a:t>2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= h(k|c</a:t>
            </a:r>
            <a:r>
              <a:rPr lang="en-US" sz="2400" baseline="-25000" dirty="0">
                <a:solidFill>
                  <a:schemeClr val="tx1"/>
                </a:solidFill>
                <a:uFillTx/>
                <a:latin typeface="Times New Roman" panose="02020603050405020304"/>
                <a:cs typeface="Times New Roman" panose="02020603050405020304"/>
              </a:rPr>
              <a:t>1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), c</a:t>
            </a:r>
            <a:r>
              <a:rPr lang="en-US" sz="2400" baseline="-25000" dirty="0">
                <a:solidFill>
                  <a:schemeClr val="tx1"/>
                </a:solidFill>
                <a:uFillTx/>
                <a:latin typeface="Times New Roman" panose="02020603050405020304"/>
                <a:cs typeface="Times New Roman" panose="02020603050405020304"/>
              </a:rPr>
              <a:t>2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= p</a:t>
            </a:r>
            <a:r>
              <a:rPr lang="en-US" sz="2400" baseline="-25000" dirty="0">
                <a:solidFill>
                  <a:schemeClr val="tx1"/>
                </a:solidFill>
                <a:uFillTx/>
                <a:latin typeface="Times New Roman" panose="02020603050405020304"/>
                <a:cs typeface="Times New Roman" panose="02020603050405020304"/>
              </a:rPr>
              <a:t>2 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⊕b</a:t>
            </a:r>
            <a:r>
              <a:rPr lang="en-US" sz="2400" baseline="-25000" dirty="0">
                <a:solidFill>
                  <a:schemeClr val="tx1"/>
                </a:solidFill>
                <a:uFillTx/>
                <a:latin typeface="Times New Roman" panose="02020603050405020304"/>
                <a:cs typeface="Times New Roman" panose="02020603050405020304"/>
              </a:rPr>
              <a:t>2</a:t>
            </a:r>
            <a:endParaRPr lang="en-US" sz="2000" dirty="0">
              <a:solidFill>
                <a:schemeClr val="tx1"/>
              </a:solidFill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580" y="838580"/>
            <a:ext cx="8229600" cy="0"/>
          </a:xfrm>
          <a:custGeom>
            <a:avLst/>
            <a:gdLst/>
            <a:ahLst/>
            <a:cxnLst/>
            <a:rect l="l" t="t" r="r" b="b"/>
            <a:pathLst>
              <a:path w="8229600">
                <a:moveTo>
                  <a:pt x="0" y="0"/>
                </a:moveTo>
                <a:lnTo>
                  <a:pt x="8229600" y="0"/>
                </a:lnTo>
              </a:path>
            </a:pathLst>
          </a:custGeom>
          <a:ln w="19050">
            <a:solidFill>
              <a:srgbClr val="0064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58470" y="90170"/>
            <a:ext cx="8229600" cy="6889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u="none">
                <a:sym typeface="+mn-ea"/>
              </a:rPr>
              <a:t>Hash Pointers</a:t>
            </a:r>
            <a:endParaRPr lang="en-US" u="none">
              <a:sym typeface="+mn-e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065"/>
              </a:lnSpc>
            </a:pPr>
            <a:fld id="{81D60167-4931-47E6-BA6A-407CBD079E47}" type="slidenum">
              <a:rPr dirty="0"/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421640" y="784860"/>
            <a:ext cx="8228965" cy="5105400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 marL="355600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Hash pointer = { pointer, hash(data) }</a:t>
            </a:r>
            <a:endParaRPr lang="en-US" sz="2400" dirty="0">
              <a:solidFill>
                <a:schemeClr val="tx1"/>
              </a:solidFill>
              <a:latin typeface="Times New Roman" panose="02020603050405020304"/>
              <a:cs typeface="Times New Roman" panose="02020603050405020304"/>
            </a:endParaRPr>
          </a:p>
          <a:p>
            <a:pPr marL="812800" lvl="1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allows to verify data has not been modified</a:t>
            </a:r>
            <a:endParaRPr lang="en-US" sz="2000" dirty="0">
              <a:solidFill>
                <a:schemeClr val="tx1"/>
              </a:solidFill>
              <a:latin typeface="Times New Roman" panose="02020603050405020304"/>
              <a:cs typeface="Times New Roman" panose="02020603050405020304"/>
            </a:endParaRPr>
          </a:p>
          <a:p>
            <a:pPr marL="812800" lvl="1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the first hash pointer is protected</a:t>
            </a:r>
            <a:endParaRPr lang="en-US" sz="2000" dirty="0">
              <a:solidFill>
                <a:schemeClr val="tx1"/>
              </a:solidFill>
              <a:latin typeface="Times New Roman" panose="02020603050405020304"/>
              <a:cs typeface="Times New Roman" panose="02020603050405020304"/>
            </a:endParaRPr>
          </a:p>
          <a:p>
            <a:pPr marL="812800" lvl="1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endParaRPr lang="en-US" sz="2000" dirty="0">
              <a:solidFill>
                <a:schemeClr val="tx1"/>
              </a:solidFill>
              <a:latin typeface="Times New Roman" panose="02020603050405020304"/>
              <a:cs typeface="Times New Roman" panose="02020603050405020304"/>
            </a:endParaRPr>
          </a:p>
          <a:p>
            <a:pPr marL="812800" lvl="1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endParaRPr lang="en-US" sz="2000" dirty="0">
              <a:solidFill>
                <a:schemeClr val="tx1"/>
              </a:solidFill>
              <a:latin typeface="Times New Roman" panose="02020603050405020304"/>
              <a:cs typeface="Times New Roman" panose="02020603050405020304"/>
            </a:endParaRPr>
          </a:p>
          <a:p>
            <a:pPr marL="812800" lvl="1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endParaRPr lang="en-US" sz="2000" dirty="0">
              <a:solidFill>
                <a:schemeClr val="tx1"/>
              </a:solidFill>
              <a:latin typeface="Times New Roman" panose="02020603050405020304"/>
              <a:cs typeface="Times New Roman" panose="02020603050405020304"/>
            </a:endParaRPr>
          </a:p>
          <a:p>
            <a:pPr marL="812800" lvl="1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endParaRPr lang="en-US" sz="2000" dirty="0">
              <a:solidFill>
                <a:schemeClr val="tx1"/>
              </a:solidFill>
              <a:latin typeface="Times New Roman" panose="02020603050405020304"/>
              <a:cs typeface="Times New Roman" panose="02020603050405020304"/>
            </a:endParaRPr>
          </a:p>
          <a:p>
            <a:pPr marL="812800" lvl="1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endParaRPr lang="en-US" sz="2000" dirty="0">
              <a:solidFill>
                <a:schemeClr val="tx1"/>
              </a:solidFill>
              <a:latin typeface="Times New Roman" panose="02020603050405020304"/>
              <a:cs typeface="Times New Roman" panose="02020603050405020304"/>
            </a:endParaRPr>
          </a:p>
          <a:p>
            <a:pPr marL="812800" lvl="1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endParaRPr lang="en-US" sz="2000" dirty="0">
              <a:solidFill>
                <a:schemeClr val="tx1"/>
              </a:solidFill>
              <a:latin typeface="Times New Roman" panose="02020603050405020304"/>
              <a:cs typeface="Times New Roman" panose="02020603050405020304"/>
            </a:endParaRPr>
          </a:p>
          <a:p>
            <a:pPr marL="812800" lvl="1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endParaRPr lang="en-US" sz="2000" dirty="0">
              <a:solidFill>
                <a:schemeClr val="tx1"/>
              </a:solidFill>
              <a:latin typeface="Times New Roman" panose="02020603050405020304"/>
              <a:cs typeface="Times New Roman" panose="02020603050405020304"/>
            </a:endParaRPr>
          </a:p>
          <a:p>
            <a:pPr marL="812800" lvl="1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endParaRPr lang="en-US" sz="2000" dirty="0">
              <a:solidFill>
                <a:schemeClr val="tx1"/>
              </a:solidFill>
              <a:latin typeface="Times New Roman" panose="02020603050405020304"/>
              <a:cs typeface="Times New Roman" panose="02020603050405020304"/>
            </a:endParaRPr>
          </a:p>
          <a:p>
            <a:pPr marL="812800" lvl="1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endParaRPr lang="en-US" sz="2000" dirty="0">
              <a:solidFill>
                <a:schemeClr val="tx1"/>
              </a:solidFill>
              <a:latin typeface="Times New Roman" panose="02020603050405020304"/>
              <a:cs typeface="Times New Roman" panose="02020603050405020304"/>
            </a:endParaRPr>
          </a:p>
          <a:p>
            <a:pPr marL="812800" lvl="1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endParaRPr lang="en-US" sz="2000" dirty="0">
              <a:solidFill>
                <a:schemeClr val="tx1"/>
              </a:solidFill>
              <a:latin typeface="Times New Roman" panose="02020603050405020304"/>
              <a:cs typeface="Times New Roman" panose="02020603050405020304"/>
            </a:endParaRPr>
          </a:p>
          <a:p>
            <a:pPr marL="812800" lvl="1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Blockchain</a:t>
            </a:r>
            <a:endParaRPr lang="en-US" sz="2000" dirty="0">
              <a:solidFill>
                <a:schemeClr val="tx1"/>
              </a:solidFill>
              <a:latin typeface="Times New Roman" panose="02020603050405020304"/>
              <a:cs typeface="Times New Roman" panose="02020603050405020304"/>
            </a:endParaRPr>
          </a:p>
        </p:txBody>
      </p:sp>
      <p:graphicFrame>
        <p:nvGraphicFramePr>
          <p:cNvPr id="6" name="对象 5"/>
          <p:cNvGraphicFramePr/>
          <p:nvPr/>
        </p:nvGraphicFramePr>
        <p:xfrm>
          <a:off x="949325" y="2224405"/>
          <a:ext cx="7244715" cy="32886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" name="" r:id="rId1" imgW="7239000" imgH="3286125" progId="Paint.Picture">
                  <p:embed/>
                </p:oleObj>
              </mc:Choice>
              <mc:Fallback>
                <p:oleObj name="" r:id="rId1" imgW="7239000" imgH="3286125" progId="Paint.Picture">
                  <p:embed/>
                  <p:pic>
                    <p:nvPicPr>
                      <p:cNvPr id="0" name="图片 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949325" y="2224405"/>
                        <a:ext cx="7244715" cy="32886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580" y="838580"/>
            <a:ext cx="8229600" cy="0"/>
          </a:xfrm>
          <a:custGeom>
            <a:avLst/>
            <a:gdLst/>
            <a:ahLst/>
            <a:cxnLst/>
            <a:rect l="l" t="t" r="r" b="b"/>
            <a:pathLst>
              <a:path w="8229600">
                <a:moveTo>
                  <a:pt x="0" y="0"/>
                </a:moveTo>
                <a:lnTo>
                  <a:pt x="8229600" y="0"/>
                </a:lnTo>
              </a:path>
            </a:pathLst>
          </a:custGeom>
          <a:ln w="19050">
            <a:solidFill>
              <a:srgbClr val="0064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58470" y="90170"/>
            <a:ext cx="8229600" cy="6889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u="none">
                <a:sym typeface="+mn-ea"/>
              </a:rPr>
              <a:t>Merckle tree</a:t>
            </a:r>
            <a:endParaRPr lang="en-US" u="none">
              <a:sym typeface="+mn-e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065"/>
              </a:lnSpc>
            </a:pPr>
            <a:fld id="{81D60167-4931-47E6-BA6A-407CBD079E47}" type="slidenum">
              <a:rPr dirty="0"/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603885" y="4170045"/>
            <a:ext cx="8228965" cy="420370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 marL="355600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Only need to examine O(log</a:t>
            </a:r>
            <a:r>
              <a:rPr lang="en-US" sz="2400" baseline="-25000" dirty="0">
                <a:solidFill>
                  <a:schemeClr val="tx1"/>
                </a:solidFill>
                <a:uFillTx/>
                <a:latin typeface="Times New Roman" panose="02020603050405020304"/>
                <a:cs typeface="Times New Roman" panose="02020603050405020304"/>
              </a:rPr>
              <a:t>2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n) hashes to validate data</a:t>
            </a:r>
            <a:endParaRPr lang="en-US" sz="2000" dirty="0">
              <a:solidFill>
                <a:schemeClr val="tx1"/>
              </a:solidFill>
              <a:latin typeface="Times New Roman" panose="02020603050405020304"/>
              <a:cs typeface="Times New Roman" panose="02020603050405020304"/>
            </a:endParaRPr>
          </a:p>
        </p:txBody>
      </p:sp>
      <p:graphicFrame>
        <p:nvGraphicFramePr>
          <p:cNvPr id="8" name="对象 7"/>
          <p:cNvGraphicFramePr/>
          <p:nvPr/>
        </p:nvGraphicFramePr>
        <p:xfrm>
          <a:off x="1492885" y="1189355"/>
          <a:ext cx="5394960" cy="26593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" name="" r:id="rId1" imgW="5391150" imgH="2657475" progId="Paint.Picture">
                  <p:embed/>
                </p:oleObj>
              </mc:Choice>
              <mc:Fallback>
                <p:oleObj name="" r:id="rId1" imgW="5391150" imgH="2657475" progId="Paint.Picture">
                  <p:embed/>
                  <p:pic>
                    <p:nvPicPr>
                      <p:cNvPr id="0" name="图片 8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492885" y="1189355"/>
                        <a:ext cx="5394960" cy="26593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580" y="838580"/>
            <a:ext cx="8229600" cy="0"/>
          </a:xfrm>
          <a:custGeom>
            <a:avLst/>
            <a:gdLst/>
            <a:ahLst/>
            <a:cxnLst/>
            <a:rect l="l" t="t" r="r" b="b"/>
            <a:pathLst>
              <a:path w="8229600">
                <a:moveTo>
                  <a:pt x="0" y="0"/>
                </a:moveTo>
                <a:lnTo>
                  <a:pt x="8229600" y="0"/>
                </a:lnTo>
              </a:path>
            </a:pathLst>
          </a:custGeom>
          <a:ln w="19050">
            <a:solidFill>
              <a:srgbClr val="0064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58470" y="90170"/>
            <a:ext cx="8229600" cy="6889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u="none">
                <a:sym typeface="+mn-ea"/>
              </a:rPr>
              <a:t>Digital signature</a:t>
            </a:r>
            <a:endParaRPr lang="en-US" u="none">
              <a:sym typeface="+mn-e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065"/>
              </a:lnSpc>
            </a:pPr>
            <a:fld id="{81D60167-4931-47E6-BA6A-407CBD079E47}" type="slidenum">
              <a:rPr dirty="0"/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457835" y="5396865"/>
            <a:ext cx="8011160" cy="842645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 marL="355600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No need to encrypt whole message</a:t>
            </a:r>
            <a:endParaRPr lang="en-US" sz="2400" dirty="0">
              <a:solidFill>
                <a:schemeClr val="tx1"/>
              </a:solidFill>
              <a:latin typeface="Times New Roman" panose="02020603050405020304"/>
              <a:cs typeface="Times New Roman" panose="02020603050405020304"/>
            </a:endParaRPr>
          </a:p>
          <a:p>
            <a:pPr marL="355600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Can ensure: integrity, authentication, non-repudiation</a:t>
            </a:r>
            <a:endParaRPr lang="en-US" sz="2000" dirty="0">
              <a:solidFill>
                <a:schemeClr val="tx1"/>
              </a:solidFill>
              <a:latin typeface="Times New Roman" panose="02020603050405020304"/>
              <a:cs typeface="Times New Roman" panose="02020603050405020304"/>
            </a:endParaRPr>
          </a:p>
        </p:txBody>
      </p:sp>
      <p:graphicFrame>
        <p:nvGraphicFramePr>
          <p:cNvPr id="6" name="对象 5"/>
          <p:cNvGraphicFramePr/>
          <p:nvPr/>
        </p:nvGraphicFramePr>
        <p:xfrm>
          <a:off x="457835" y="899795"/>
          <a:ext cx="8178800" cy="4346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" name="" r:id="rId1" imgW="8172450" imgH="4343400" progId="Paint.Picture">
                  <p:embed/>
                </p:oleObj>
              </mc:Choice>
              <mc:Fallback>
                <p:oleObj name="" r:id="rId1" imgW="8172450" imgH="4343400" progId="Paint.Picture">
                  <p:embed/>
                  <p:pic>
                    <p:nvPicPr>
                      <p:cNvPr id="0" name="图片 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57835" y="899795"/>
                        <a:ext cx="8178800" cy="43465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580" y="838580"/>
            <a:ext cx="8229600" cy="0"/>
          </a:xfrm>
          <a:custGeom>
            <a:avLst/>
            <a:gdLst/>
            <a:ahLst/>
            <a:cxnLst/>
            <a:rect l="l" t="t" r="r" b="b"/>
            <a:pathLst>
              <a:path w="8229600">
                <a:moveTo>
                  <a:pt x="0" y="0"/>
                </a:moveTo>
                <a:lnTo>
                  <a:pt x="8229600" y="0"/>
                </a:lnTo>
              </a:path>
            </a:pathLst>
          </a:custGeom>
          <a:ln w="19050">
            <a:solidFill>
              <a:srgbClr val="0064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58470" y="90170"/>
            <a:ext cx="8229600" cy="6889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u="none" dirty="0">
                <a:sym typeface="+mn-ea"/>
              </a:rPr>
              <a:t>Test: signature</a:t>
            </a:r>
            <a:endParaRPr lang="en-US" u="none">
              <a:sym typeface="+mn-e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065"/>
              </a:lnSpc>
            </a:pPr>
            <a:fld id="{81D60167-4931-47E6-BA6A-407CBD079E47}" type="slidenum">
              <a:rPr dirty="0"/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421640" y="937260"/>
            <a:ext cx="8438515" cy="3629025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2035"/>
              </a:spcBef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spc="-10" dirty="0">
                <a:latin typeface="Times New Roman" panose="02020603050405020304"/>
                <a:cs typeface="Times New Roman" panose="02020603050405020304"/>
                <a:sym typeface="+mn-ea"/>
              </a:rPr>
              <a:t>Alice uses the following signature scheme</a:t>
            </a:r>
            <a:endParaRPr sz="2400" spc="-10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812800" lvl="1" indent="-342900" algn="l" fontAlgn="auto">
              <a:lnSpc>
                <a:spcPts val="1400"/>
              </a:lnSpc>
              <a:spcBef>
                <a:spcPts val="200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000" spc="-10" dirty="0">
                <a:latin typeface="Times New Roman" panose="02020603050405020304"/>
                <a:cs typeface="Times New Roman" panose="02020603050405020304"/>
                <a:sym typeface="+mn-ea"/>
              </a:rPr>
              <a:t>Signature: s=[h(M)]</a:t>
            </a:r>
            <a:r>
              <a:rPr lang="en-US" sz="2000" spc="-10" baseline="30000" dirty="0">
                <a:solidFill>
                  <a:schemeClr val="tx1"/>
                </a:solidFill>
                <a:uFillTx/>
                <a:latin typeface="Times New Roman" panose="02020603050405020304"/>
                <a:cs typeface="Times New Roman" panose="02020603050405020304"/>
                <a:sym typeface="+mn-ea"/>
              </a:rPr>
              <a:t>d</a:t>
            </a:r>
            <a:r>
              <a:rPr lang="en-US" sz="2000" spc="-10" dirty="0">
                <a:latin typeface="Times New Roman" panose="02020603050405020304"/>
                <a:cs typeface="Times New Roman" panose="02020603050405020304"/>
                <a:sym typeface="+mn-ea"/>
              </a:rPr>
              <a:t> mod n</a:t>
            </a:r>
            <a:endParaRPr lang="en-US" sz="2000" spc="-10" dirty="0">
              <a:latin typeface="Times New Roman" panose="02020603050405020304"/>
              <a:cs typeface="Times New Roman" panose="02020603050405020304"/>
            </a:endParaRPr>
          </a:p>
          <a:p>
            <a:pPr marL="812800" lvl="2" indent="-342900" algn="l" fontAlgn="auto">
              <a:lnSpc>
                <a:spcPts val="1400"/>
              </a:lnSpc>
              <a:spcBef>
                <a:spcPts val="200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000" spc="-10" dirty="0">
                <a:latin typeface="Times New Roman" panose="02020603050405020304"/>
                <a:cs typeface="Times New Roman" panose="02020603050405020304"/>
                <a:sym typeface="+mn-ea"/>
              </a:rPr>
              <a:t>(d,n): Alice's private key </a:t>
            </a:r>
            <a:endParaRPr lang="en-US" sz="2000" spc="-10" dirty="0">
              <a:latin typeface="Times New Roman" panose="02020603050405020304"/>
              <a:cs typeface="Times New Roman" panose="02020603050405020304"/>
            </a:endParaRPr>
          </a:p>
          <a:p>
            <a:pPr marL="355600" indent="-342900">
              <a:lnSpc>
                <a:spcPct val="100000"/>
              </a:lnSpc>
              <a:spcBef>
                <a:spcPts val="2035"/>
              </a:spcBef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endParaRPr lang="fr-FR" altLang="zh-CN" sz="2000" dirty="0">
              <a:sym typeface="+mn-ea"/>
            </a:endParaRPr>
          </a:p>
          <a:p>
            <a:pPr marL="355600" indent="-342900" algn="l">
              <a:lnSpc>
                <a:spcPct val="100000"/>
              </a:lnSpc>
              <a:spcBef>
                <a:spcPts val="2035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spc="-10" dirty="0">
                <a:latin typeface="Times New Roman" panose="02020603050405020304"/>
                <a:cs typeface="Times New Roman" panose="02020603050405020304"/>
                <a:sym typeface="+mn-ea"/>
              </a:rPr>
              <a:t>Find a problem if hash is not used</a:t>
            </a:r>
            <a:endParaRPr lang="en-US" sz="2400" spc="-10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812800" lvl="1" indent="-342900" algn="l">
              <a:lnSpc>
                <a:spcPct val="100000"/>
              </a:lnSpc>
              <a:spcBef>
                <a:spcPts val="2035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000" spc="-10" dirty="0">
                <a:latin typeface="Times New Roman" panose="02020603050405020304"/>
                <a:cs typeface="Times New Roman" panose="02020603050405020304"/>
                <a:sym typeface="+mn-ea"/>
              </a:rPr>
              <a:t>s=(M)</a:t>
            </a:r>
            <a:r>
              <a:rPr lang="en-US" sz="2000" spc="-10" baseline="30000" dirty="0">
                <a:uFillTx/>
                <a:latin typeface="Times New Roman" panose="02020603050405020304"/>
                <a:cs typeface="Times New Roman" panose="02020603050405020304"/>
                <a:sym typeface="+mn-ea"/>
              </a:rPr>
              <a:t>d</a:t>
            </a:r>
            <a:r>
              <a:rPr lang="en-US" sz="2000" spc="-10" dirty="0">
                <a:latin typeface="Times New Roman" panose="02020603050405020304"/>
                <a:cs typeface="Times New Roman" panose="02020603050405020304"/>
                <a:sym typeface="+mn-ea"/>
              </a:rPr>
              <a:t> mod n</a:t>
            </a:r>
            <a:endParaRPr lang="en-US" sz="2000" spc="-10" dirty="0">
              <a:latin typeface="Times New Roman" panose="02020603050405020304"/>
              <a:cs typeface="Times New Roman" panose="02020603050405020304"/>
            </a:endParaRPr>
          </a:p>
          <a:p>
            <a:pPr marL="355600" indent="-342900">
              <a:lnSpc>
                <a:spcPct val="100000"/>
              </a:lnSpc>
              <a:spcBef>
                <a:spcPts val="2035"/>
              </a:spcBef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endParaRPr lang="en-US" sz="2000" dirty="0">
              <a:solidFill>
                <a:schemeClr val="tx1"/>
              </a:solidFill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580" y="838580"/>
            <a:ext cx="8229600" cy="0"/>
          </a:xfrm>
          <a:custGeom>
            <a:avLst/>
            <a:gdLst/>
            <a:ahLst/>
            <a:cxnLst/>
            <a:rect l="l" t="t" r="r" b="b"/>
            <a:pathLst>
              <a:path w="8229600">
                <a:moveTo>
                  <a:pt x="0" y="0"/>
                </a:moveTo>
                <a:lnTo>
                  <a:pt x="8229600" y="0"/>
                </a:lnTo>
              </a:path>
            </a:pathLst>
          </a:custGeom>
          <a:ln w="19050">
            <a:solidFill>
              <a:srgbClr val="0064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58470" y="90170"/>
            <a:ext cx="8229600" cy="6889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u="none">
                <a:sym typeface="+mn-ea"/>
              </a:rPr>
              <a:t>Cryptographic algorithm benchmark</a:t>
            </a:r>
            <a:endParaRPr lang="en-US" u="none">
              <a:sym typeface="+mn-e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065"/>
              </a:lnSpc>
            </a:pPr>
            <a:fld id="{81D60167-4931-47E6-BA6A-407CBD079E47}" type="slidenum">
              <a:rPr dirty="0"/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421640" y="861060"/>
            <a:ext cx="8267065" cy="420370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 marL="355600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dirty="0">
                <a:latin typeface="Times New Roman" panose="02020603050405020304"/>
                <a:cs typeface="Times New Roman" panose="02020603050405020304"/>
                <a:sym typeface="+mn-ea"/>
              </a:rPr>
              <a:t>Pentium II </a:t>
            </a:r>
            <a:r>
              <a:rPr lang="en-US" sz="2400" dirty="0">
                <a:latin typeface="Times New Roman" panose="02020603050405020304"/>
                <a:cs typeface="Times New Roman" panose="02020603050405020304"/>
                <a:sym typeface="Symbol" panose="05050102010706020507" pitchFamily="18" charset="2"/>
              </a:rPr>
              <a:t></a:t>
            </a:r>
            <a:r>
              <a:rPr lang="en-US" sz="2400" dirty="0">
                <a:latin typeface="Times New Roman" panose="02020603050405020304"/>
                <a:cs typeface="Times New Roman" panose="02020603050405020304"/>
                <a:sym typeface="+mn-ea"/>
              </a:rPr>
              <a:t> 233 MHz, API BSAFE 4.0 de RSA</a:t>
            </a:r>
            <a:endParaRPr lang="en-US" sz="2400" dirty="0">
              <a:solidFill>
                <a:schemeClr val="tx1"/>
              </a:solidFill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92164" name="Rectangle 4"/>
          <p:cNvSpPr/>
          <p:nvPr/>
        </p:nvSpPr>
        <p:spPr>
          <a:xfrm>
            <a:off x="1242695" y="1725295"/>
            <a:ext cx="2510790" cy="245745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>
            <a:spAutoFit/>
          </a:bodyPr>
          <a:p>
            <a:pPr algn="l"/>
            <a:r>
              <a:rPr lang="en-US" altLang="fr-FR" sz="1600" b="1" i="0" dirty="0">
                <a:solidFill>
                  <a:srgbClr val="000000"/>
                </a:solidFill>
                <a:latin typeface="Arial Narrow" panose="020B0606020202030204" pitchFamily="34" charset="0"/>
              </a:rPr>
              <a:t>operation</a:t>
            </a:r>
            <a:endParaRPr lang="en-US" altLang="fr-FR" sz="2400" i="0" dirty="0">
              <a:latin typeface="Times New Roman" panose="02020603050405020304" charset="0"/>
            </a:endParaRPr>
          </a:p>
        </p:txBody>
      </p:sp>
      <p:sp>
        <p:nvSpPr>
          <p:cNvPr id="92165" name="Rectangle 5"/>
          <p:cNvSpPr/>
          <p:nvPr/>
        </p:nvSpPr>
        <p:spPr>
          <a:xfrm>
            <a:off x="4604385" y="1725295"/>
            <a:ext cx="2136775" cy="245745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>
            <a:spAutoFit/>
          </a:bodyPr>
          <a:p>
            <a:pPr algn="l"/>
            <a:r>
              <a:rPr lang="en-US" altLang="fr-FR" sz="1600" b="1" i="0" dirty="0">
                <a:solidFill>
                  <a:srgbClr val="000000"/>
                </a:solidFill>
                <a:latin typeface="Arial Narrow" panose="020B0606020202030204" pitchFamily="34" charset="0"/>
              </a:rPr>
              <a:t>performance</a:t>
            </a:r>
            <a:endParaRPr lang="en-US" altLang="fr-FR" sz="2400" i="0" dirty="0">
              <a:latin typeface="Times New Roman" panose="02020603050405020304" charset="0"/>
            </a:endParaRPr>
          </a:p>
        </p:txBody>
      </p:sp>
      <p:sp>
        <p:nvSpPr>
          <p:cNvPr id="92166" name="Rectangle 6"/>
          <p:cNvSpPr/>
          <p:nvPr/>
        </p:nvSpPr>
        <p:spPr>
          <a:xfrm>
            <a:off x="862330" y="1645603"/>
            <a:ext cx="23813" cy="34925"/>
          </a:xfrm>
          <a:prstGeom prst="rect">
            <a:avLst/>
          </a:prstGeom>
          <a:solidFill>
            <a:srgbClr val="000000"/>
          </a:solidFill>
          <a:ln w="9525">
            <a:noFill/>
          </a:ln>
        </p:spPr>
        <p:txBody>
          <a:bodyPr/>
          <a:p>
            <a:endParaRPr lang="zh-CN" altLang="en-US" dirty="0">
              <a:latin typeface="Comic Sans MS" panose="030F0702030302020204" pitchFamily="66" charset="0"/>
            </a:endParaRPr>
          </a:p>
        </p:txBody>
      </p:sp>
      <p:sp>
        <p:nvSpPr>
          <p:cNvPr id="92167" name="Rectangle 7"/>
          <p:cNvSpPr/>
          <p:nvPr/>
        </p:nvSpPr>
        <p:spPr>
          <a:xfrm>
            <a:off x="862330" y="1645603"/>
            <a:ext cx="23813" cy="31750"/>
          </a:xfrm>
          <a:prstGeom prst="rect">
            <a:avLst/>
          </a:prstGeom>
          <a:solidFill>
            <a:srgbClr val="000000"/>
          </a:solidFill>
          <a:ln w="9525">
            <a:noFill/>
          </a:ln>
        </p:spPr>
        <p:txBody>
          <a:bodyPr/>
          <a:p>
            <a:endParaRPr lang="zh-CN" altLang="en-US" dirty="0">
              <a:latin typeface="Comic Sans MS" panose="030F0702030302020204" pitchFamily="66" charset="0"/>
            </a:endParaRPr>
          </a:p>
        </p:txBody>
      </p:sp>
      <p:sp>
        <p:nvSpPr>
          <p:cNvPr id="92168" name="Rectangle 8"/>
          <p:cNvSpPr/>
          <p:nvPr/>
        </p:nvSpPr>
        <p:spPr>
          <a:xfrm>
            <a:off x="886143" y="1645603"/>
            <a:ext cx="3622675" cy="31750"/>
          </a:xfrm>
          <a:prstGeom prst="rect">
            <a:avLst/>
          </a:prstGeom>
          <a:solidFill>
            <a:srgbClr val="000000"/>
          </a:solidFill>
          <a:ln w="9525">
            <a:noFill/>
          </a:ln>
        </p:spPr>
        <p:txBody>
          <a:bodyPr/>
          <a:p>
            <a:endParaRPr lang="zh-CN" altLang="en-US" dirty="0">
              <a:latin typeface="Comic Sans MS" panose="030F0702030302020204" pitchFamily="66" charset="0"/>
            </a:endParaRPr>
          </a:p>
        </p:txBody>
      </p:sp>
      <p:sp>
        <p:nvSpPr>
          <p:cNvPr id="92169" name="Rectangle 9"/>
          <p:cNvSpPr/>
          <p:nvPr/>
        </p:nvSpPr>
        <p:spPr>
          <a:xfrm>
            <a:off x="4508818" y="1645603"/>
            <a:ext cx="23812" cy="31750"/>
          </a:xfrm>
          <a:prstGeom prst="rect">
            <a:avLst/>
          </a:prstGeom>
          <a:solidFill>
            <a:srgbClr val="000000"/>
          </a:solidFill>
          <a:ln w="9525">
            <a:noFill/>
          </a:ln>
        </p:spPr>
        <p:txBody>
          <a:bodyPr/>
          <a:p>
            <a:endParaRPr lang="zh-CN" altLang="en-US" dirty="0">
              <a:latin typeface="Comic Sans MS" panose="030F0702030302020204" pitchFamily="66" charset="0"/>
            </a:endParaRPr>
          </a:p>
        </p:txBody>
      </p:sp>
      <p:sp>
        <p:nvSpPr>
          <p:cNvPr id="92170" name="Rectangle 10"/>
          <p:cNvSpPr/>
          <p:nvPr/>
        </p:nvSpPr>
        <p:spPr>
          <a:xfrm>
            <a:off x="4532630" y="1645603"/>
            <a:ext cx="2439988" cy="31750"/>
          </a:xfrm>
          <a:prstGeom prst="rect">
            <a:avLst/>
          </a:prstGeom>
          <a:solidFill>
            <a:srgbClr val="000000"/>
          </a:solidFill>
          <a:ln w="9525">
            <a:noFill/>
          </a:ln>
        </p:spPr>
        <p:txBody>
          <a:bodyPr/>
          <a:p>
            <a:endParaRPr lang="zh-CN" altLang="en-US" dirty="0">
              <a:latin typeface="Comic Sans MS" panose="030F0702030302020204" pitchFamily="66" charset="0"/>
            </a:endParaRPr>
          </a:p>
        </p:txBody>
      </p:sp>
      <p:sp>
        <p:nvSpPr>
          <p:cNvPr id="92171" name="Rectangle 11"/>
          <p:cNvSpPr/>
          <p:nvPr/>
        </p:nvSpPr>
        <p:spPr>
          <a:xfrm>
            <a:off x="6972618" y="1645603"/>
            <a:ext cx="23812" cy="34925"/>
          </a:xfrm>
          <a:prstGeom prst="rect">
            <a:avLst/>
          </a:prstGeom>
          <a:solidFill>
            <a:srgbClr val="000000"/>
          </a:solidFill>
          <a:ln w="9525">
            <a:noFill/>
          </a:ln>
        </p:spPr>
        <p:txBody>
          <a:bodyPr/>
          <a:p>
            <a:endParaRPr lang="zh-CN" altLang="en-US" dirty="0">
              <a:latin typeface="Comic Sans MS" panose="030F0702030302020204" pitchFamily="66" charset="0"/>
            </a:endParaRPr>
          </a:p>
        </p:txBody>
      </p:sp>
      <p:sp>
        <p:nvSpPr>
          <p:cNvPr id="92172" name="Rectangle 12"/>
          <p:cNvSpPr/>
          <p:nvPr/>
        </p:nvSpPr>
        <p:spPr>
          <a:xfrm>
            <a:off x="6972618" y="1645603"/>
            <a:ext cx="23812" cy="31750"/>
          </a:xfrm>
          <a:prstGeom prst="rect">
            <a:avLst/>
          </a:prstGeom>
          <a:solidFill>
            <a:srgbClr val="000000"/>
          </a:solidFill>
          <a:ln w="9525">
            <a:noFill/>
          </a:ln>
        </p:spPr>
        <p:txBody>
          <a:bodyPr/>
          <a:p>
            <a:endParaRPr lang="zh-CN" altLang="en-US" dirty="0">
              <a:latin typeface="Comic Sans MS" panose="030F0702030302020204" pitchFamily="66" charset="0"/>
            </a:endParaRPr>
          </a:p>
        </p:txBody>
      </p:sp>
      <p:sp>
        <p:nvSpPr>
          <p:cNvPr id="92173" name="Rectangle 13"/>
          <p:cNvSpPr/>
          <p:nvPr/>
        </p:nvSpPr>
        <p:spPr>
          <a:xfrm>
            <a:off x="862330" y="1680528"/>
            <a:ext cx="23813" cy="322262"/>
          </a:xfrm>
          <a:prstGeom prst="rect">
            <a:avLst/>
          </a:prstGeom>
          <a:solidFill>
            <a:srgbClr val="000000"/>
          </a:solidFill>
          <a:ln w="9525">
            <a:noFill/>
          </a:ln>
        </p:spPr>
        <p:txBody>
          <a:bodyPr/>
          <a:p>
            <a:endParaRPr lang="zh-CN" altLang="en-US" dirty="0">
              <a:latin typeface="Comic Sans MS" panose="030F0702030302020204" pitchFamily="66" charset="0"/>
            </a:endParaRPr>
          </a:p>
        </p:txBody>
      </p:sp>
      <p:sp>
        <p:nvSpPr>
          <p:cNvPr id="92174" name="Rectangle 14"/>
          <p:cNvSpPr/>
          <p:nvPr/>
        </p:nvSpPr>
        <p:spPr>
          <a:xfrm>
            <a:off x="6972618" y="1680528"/>
            <a:ext cx="23812" cy="322262"/>
          </a:xfrm>
          <a:prstGeom prst="rect">
            <a:avLst/>
          </a:prstGeom>
          <a:solidFill>
            <a:srgbClr val="000000"/>
          </a:solidFill>
          <a:ln w="9525">
            <a:noFill/>
          </a:ln>
        </p:spPr>
        <p:txBody>
          <a:bodyPr/>
          <a:p>
            <a:endParaRPr lang="zh-CN" altLang="en-US" dirty="0">
              <a:latin typeface="Comic Sans MS" panose="030F0702030302020204" pitchFamily="66" charset="0"/>
            </a:endParaRPr>
          </a:p>
        </p:txBody>
      </p:sp>
      <p:sp>
        <p:nvSpPr>
          <p:cNvPr id="92175" name="Rectangle 15"/>
          <p:cNvSpPr/>
          <p:nvPr/>
        </p:nvSpPr>
        <p:spPr>
          <a:xfrm>
            <a:off x="962343" y="2083753"/>
            <a:ext cx="366712" cy="21272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>
            <a:spAutoFit/>
          </a:bodyPr>
          <a:p>
            <a:pPr algn="l"/>
            <a:r>
              <a:rPr lang="fr-FR" altLang="zh-CN" sz="1400" i="0" dirty="0">
                <a:solidFill>
                  <a:srgbClr val="000000"/>
                </a:solidFill>
                <a:latin typeface="Arial" panose="020B0604020202020204" pitchFamily="34" charset="0"/>
              </a:rPr>
              <a:t>DES</a:t>
            </a:r>
            <a:endParaRPr lang="fr-FR" altLang="zh-CN" sz="2400" i="0" dirty="0">
              <a:latin typeface="Times New Roman" panose="02020603050405020304" charset="0"/>
            </a:endParaRPr>
          </a:p>
        </p:txBody>
      </p:sp>
      <p:sp>
        <p:nvSpPr>
          <p:cNvPr id="92176" name="Rectangle 16"/>
          <p:cNvSpPr/>
          <p:nvPr/>
        </p:nvSpPr>
        <p:spPr>
          <a:xfrm>
            <a:off x="1236980" y="2083753"/>
            <a:ext cx="1316355" cy="21526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>
            <a:spAutoFit/>
          </a:bodyPr>
          <a:p>
            <a:pPr algn="l"/>
            <a:r>
              <a:rPr lang="fr-FR" altLang="zh-CN" sz="1400" i="0" dirty="0">
                <a:solidFill>
                  <a:srgbClr val="000000"/>
                </a:solidFill>
                <a:latin typeface="Arial" panose="020B0604020202020204" pitchFamily="34" charset="0"/>
              </a:rPr>
              <a:t> : </a:t>
            </a:r>
            <a:r>
              <a:rPr lang="en-US" altLang="fr-FR" sz="1400" i="0" dirty="0">
                <a:solidFill>
                  <a:srgbClr val="000000"/>
                </a:solidFill>
                <a:latin typeface="Arial" panose="020B0604020202020204" pitchFamily="34" charset="0"/>
              </a:rPr>
              <a:t>key </a:t>
            </a:r>
            <a:r>
              <a:rPr lang="fr-FR" altLang="zh-CN" sz="1400" i="0" dirty="0">
                <a:solidFill>
                  <a:srgbClr val="000000"/>
                </a:solidFill>
                <a:latin typeface="Arial" panose="020B0604020202020204" pitchFamily="34" charset="0"/>
              </a:rPr>
              <a:t>g</a:t>
            </a:r>
            <a:r>
              <a:rPr lang="en-US" altLang="fr-FR" sz="1400" i="0" dirty="0">
                <a:solidFill>
                  <a:srgbClr val="000000"/>
                </a:solidFill>
                <a:latin typeface="Arial" panose="020B0604020202020204" pitchFamily="34" charset="0"/>
              </a:rPr>
              <a:t>e</a:t>
            </a:r>
            <a:r>
              <a:rPr lang="fr-FR" altLang="zh-CN" sz="1400" i="0" dirty="0">
                <a:solidFill>
                  <a:srgbClr val="000000"/>
                </a:solidFill>
                <a:latin typeface="Arial" panose="020B0604020202020204" pitchFamily="34" charset="0"/>
              </a:rPr>
              <a:t>n</a:t>
            </a:r>
            <a:r>
              <a:rPr lang="en-US" altLang="fr-FR" sz="1400" i="0" dirty="0">
                <a:solidFill>
                  <a:srgbClr val="000000"/>
                </a:solidFill>
                <a:latin typeface="Arial" panose="020B0604020202020204" pitchFamily="34" charset="0"/>
              </a:rPr>
              <a:t>e</a:t>
            </a:r>
            <a:r>
              <a:rPr lang="fr-FR" altLang="zh-CN" sz="1400" i="0" dirty="0">
                <a:solidFill>
                  <a:srgbClr val="000000"/>
                </a:solidFill>
                <a:latin typeface="Arial" panose="020B0604020202020204" pitchFamily="34" charset="0"/>
              </a:rPr>
              <a:t>ration</a:t>
            </a:r>
            <a:endParaRPr lang="fr-FR" altLang="zh-CN" sz="2400" i="0" dirty="0">
              <a:latin typeface="Times New Roman" panose="02020603050405020304" charset="0"/>
            </a:endParaRPr>
          </a:p>
        </p:txBody>
      </p:sp>
      <p:sp>
        <p:nvSpPr>
          <p:cNvPr id="92177" name="Rectangle 17"/>
          <p:cNvSpPr/>
          <p:nvPr/>
        </p:nvSpPr>
        <p:spPr>
          <a:xfrm>
            <a:off x="4604068" y="2064703"/>
            <a:ext cx="692150" cy="212725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>
            <a:spAutoFit/>
          </a:bodyPr>
          <a:p>
            <a:pPr algn="l"/>
            <a:r>
              <a:rPr lang="fr-FR" altLang="zh-CN" sz="1400" i="0" dirty="0">
                <a:solidFill>
                  <a:srgbClr val="000000"/>
                </a:solidFill>
                <a:latin typeface="Symbol" panose="05050102010706020507" pitchFamily="18" charset="2"/>
              </a:rPr>
              <a:t>6 m</a:t>
            </a:r>
            <a:r>
              <a:rPr lang="fr-FR" altLang="zh-CN" sz="1400" i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</a:t>
            </a:r>
            <a:endParaRPr lang="fr-FR" altLang="zh-CN" sz="2400" i="0" dirty="0">
              <a:latin typeface="Times New Roman" panose="02020603050405020304" charset="0"/>
            </a:endParaRPr>
          </a:p>
        </p:txBody>
      </p:sp>
      <p:sp>
        <p:nvSpPr>
          <p:cNvPr id="92178" name="Rectangle 18"/>
          <p:cNvSpPr/>
          <p:nvPr/>
        </p:nvSpPr>
        <p:spPr>
          <a:xfrm>
            <a:off x="862330" y="2002790"/>
            <a:ext cx="23813" cy="15875"/>
          </a:xfrm>
          <a:prstGeom prst="rect">
            <a:avLst/>
          </a:prstGeom>
          <a:solidFill>
            <a:srgbClr val="000000"/>
          </a:solidFill>
          <a:ln w="9525">
            <a:noFill/>
          </a:ln>
        </p:spPr>
        <p:txBody>
          <a:bodyPr/>
          <a:p>
            <a:endParaRPr lang="zh-CN" altLang="en-US" dirty="0">
              <a:latin typeface="Comic Sans MS" panose="030F0702030302020204" pitchFamily="66" charset="0"/>
            </a:endParaRPr>
          </a:p>
        </p:txBody>
      </p:sp>
      <p:sp>
        <p:nvSpPr>
          <p:cNvPr id="92179" name="Rectangle 19"/>
          <p:cNvSpPr/>
          <p:nvPr/>
        </p:nvSpPr>
        <p:spPr>
          <a:xfrm>
            <a:off x="886143" y="2002790"/>
            <a:ext cx="3622675" cy="15875"/>
          </a:xfrm>
          <a:prstGeom prst="rect">
            <a:avLst/>
          </a:prstGeom>
          <a:solidFill>
            <a:srgbClr val="000000"/>
          </a:solidFill>
          <a:ln w="9525">
            <a:noFill/>
          </a:ln>
        </p:spPr>
        <p:txBody>
          <a:bodyPr/>
          <a:p>
            <a:endParaRPr lang="zh-CN" altLang="en-US" dirty="0">
              <a:latin typeface="Comic Sans MS" panose="030F0702030302020204" pitchFamily="66" charset="0"/>
            </a:endParaRPr>
          </a:p>
        </p:txBody>
      </p:sp>
      <p:sp>
        <p:nvSpPr>
          <p:cNvPr id="92180" name="Rectangle 20"/>
          <p:cNvSpPr/>
          <p:nvPr/>
        </p:nvSpPr>
        <p:spPr>
          <a:xfrm>
            <a:off x="4521518" y="2002790"/>
            <a:ext cx="2451100" cy="15875"/>
          </a:xfrm>
          <a:prstGeom prst="rect">
            <a:avLst/>
          </a:prstGeom>
          <a:solidFill>
            <a:srgbClr val="000000"/>
          </a:solidFill>
          <a:ln w="9525">
            <a:noFill/>
          </a:ln>
        </p:spPr>
        <p:txBody>
          <a:bodyPr/>
          <a:p>
            <a:endParaRPr lang="zh-CN" altLang="en-US" dirty="0">
              <a:latin typeface="Comic Sans MS" panose="030F0702030302020204" pitchFamily="66" charset="0"/>
            </a:endParaRPr>
          </a:p>
        </p:txBody>
      </p:sp>
      <p:sp>
        <p:nvSpPr>
          <p:cNvPr id="92181" name="Rectangle 21"/>
          <p:cNvSpPr/>
          <p:nvPr/>
        </p:nvSpPr>
        <p:spPr>
          <a:xfrm>
            <a:off x="6972618" y="2002790"/>
            <a:ext cx="23812" cy="15875"/>
          </a:xfrm>
          <a:prstGeom prst="rect">
            <a:avLst/>
          </a:prstGeom>
          <a:solidFill>
            <a:srgbClr val="000000"/>
          </a:solidFill>
          <a:ln w="9525">
            <a:noFill/>
          </a:ln>
        </p:spPr>
        <p:txBody>
          <a:bodyPr/>
          <a:p>
            <a:endParaRPr lang="zh-CN" altLang="en-US" dirty="0">
              <a:latin typeface="Comic Sans MS" panose="030F0702030302020204" pitchFamily="66" charset="0"/>
            </a:endParaRPr>
          </a:p>
        </p:txBody>
      </p:sp>
      <p:sp>
        <p:nvSpPr>
          <p:cNvPr id="92182" name="Rectangle 22"/>
          <p:cNvSpPr/>
          <p:nvPr/>
        </p:nvSpPr>
        <p:spPr>
          <a:xfrm>
            <a:off x="862330" y="2018665"/>
            <a:ext cx="23813" cy="287338"/>
          </a:xfrm>
          <a:prstGeom prst="rect">
            <a:avLst/>
          </a:prstGeom>
          <a:solidFill>
            <a:srgbClr val="000000"/>
          </a:solidFill>
          <a:ln w="9525">
            <a:noFill/>
          </a:ln>
        </p:spPr>
        <p:txBody>
          <a:bodyPr/>
          <a:p>
            <a:endParaRPr lang="zh-CN" altLang="en-US" dirty="0">
              <a:latin typeface="Comic Sans MS" panose="030F0702030302020204" pitchFamily="66" charset="0"/>
            </a:endParaRPr>
          </a:p>
        </p:txBody>
      </p:sp>
      <p:sp>
        <p:nvSpPr>
          <p:cNvPr id="92183" name="Rectangle 23"/>
          <p:cNvSpPr/>
          <p:nvPr/>
        </p:nvSpPr>
        <p:spPr>
          <a:xfrm>
            <a:off x="6972618" y="2018665"/>
            <a:ext cx="23812" cy="287338"/>
          </a:xfrm>
          <a:prstGeom prst="rect">
            <a:avLst/>
          </a:prstGeom>
          <a:solidFill>
            <a:srgbClr val="000000"/>
          </a:solidFill>
          <a:ln w="9525">
            <a:noFill/>
          </a:ln>
        </p:spPr>
        <p:txBody>
          <a:bodyPr/>
          <a:p>
            <a:endParaRPr lang="zh-CN" altLang="en-US" dirty="0">
              <a:latin typeface="Comic Sans MS" panose="030F0702030302020204" pitchFamily="66" charset="0"/>
            </a:endParaRPr>
          </a:p>
        </p:txBody>
      </p:sp>
      <p:sp>
        <p:nvSpPr>
          <p:cNvPr id="92184" name="Rectangle 24"/>
          <p:cNvSpPr/>
          <p:nvPr/>
        </p:nvSpPr>
        <p:spPr>
          <a:xfrm>
            <a:off x="962343" y="2385378"/>
            <a:ext cx="366712" cy="21272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>
            <a:spAutoFit/>
          </a:bodyPr>
          <a:p>
            <a:pPr algn="l"/>
            <a:r>
              <a:rPr lang="fr-FR" altLang="zh-CN" sz="1400" i="0" dirty="0">
                <a:solidFill>
                  <a:srgbClr val="000000"/>
                </a:solidFill>
                <a:latin typeface="Arial" panose="020B0604020202020204" pitchFamily="34" charset="0"/>
              </a:rPr>
              <a:t>DES</a:t>
            </a:r>
            <a:endParaRPr lang="fr-FR" altLang="zh-CN" sz="2400" i="0" dirty="0">
              <a:latin typeface="Times New Roman" panose="02020603050405020304" charset="0"/>
            </a:endParaRPr>
          </a:p>
        </p:txBody>
      </p:sp>
      <p:sp>
        <p:nvSpPr>
          <p:cNvPr id="92185" name="Rectangle 25"/>
          <p:cNvSpPr/>
          <p:nvPr/>
        </p:nvSpPr>
        <p:spPr>
          <a:xfrm>
            <a:off x="1236980" y="2385378"/>
            <a:ext cx="969645" cy="21526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>
            <a:spAutoFit/>
          </a:bodyPr>
          <a:p>
            <a:pPr algn="l"/>
            <a:r>
              <a:rPr lang="fr-FR" altLang="zh-CN" sz="1400" i="0" dirty="0">
                <a:solidFill>
                  <a:srgbClr val="000000"/>
                </a:solidFill>
                <a:latin typeface="Arial" panose="020B0604020202020204" pitchFamily="34" charset="0"/>
              </a:rPr>
              <a:t> : </a:t>
            </a:r>
            <a:r>
              <a:rPr lang="en-US" altLang="fr-FR" sz="1400" i="0" dirty="0">
                <a:solidFill>
                  <a:srgbClr val="000000"/>
                </a:solidFill>
                <a:latin typeface="Arial" panose="020B0604020202020204" pitchFamily="34" charset="0"/>
              </a:rPr>
              <a:t>encryption</a:t>
            </a:r>
            <a:endParaRPr lang="fr-FR" altLang="zh-CN" sz="2400" i="0" dirty="0">
              <a:latin typeface="Times New Roman" panose="02020603050405020304" charset="0"/>
            </a:endParaRPr>
          </a:p>
        </p:txBody>
      </p:sp>
      <p:sp>
        <p:nvSpPr>
          <p:cNvPr id="92186" name="Rectangle 26"/>
          <p:cNvSpPr/>
          <p:nvPr/>
        </p:nvSpPr>
        <p:spPr>
          <a:xfrm>
            <a:off x="4604068" y="2385378"/>
            <a:ext cx="1173162" cy="21272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>
            <a:spAutoFit/>
          </a:bodyPr>
          <a:p>
            <a:pPr algn="l"/>
            <a:r>
              <a:rPr lang="fr-FR" altLang="zh-CN" sz="1400" i="0" dirty="0">
                <a:solidFill>
                  <a:srgbClr val="000000"/>
                </a:solidFill>
                <a:latin typeface="Arial" panose="020B0604020202020204" pitchFamily="34" charset="0"/>
              </a:rPr>
              <a:t>3241 Koctets/s</a:t>
            </a:r>
            <a:endParaRPr lang="fr-FR" altLang="zh-CN" sz="2400" i="0" dirty="0">
              <a:latin typeface="Times New Roman" panose="02020603050405020304" charset="0"/>
            </a:endParaRPr>
          </a:p>
        </p:txBody>
      </p:sp>
      <p:sp>
        <p:nvSpPr>
          <p:cNvPr id="92187" name="Rectangle 27"/>
          <p:cNvSpPr/>
          <p:nvPr/>
        </p:nvSpPr>
        <p:spPr>
          <a:xfrm>
            <a:off x="862330" y="2306003"/>
            <a:ext cx="23813" cy="15875"/>
          </a:xfrm>
          <a:prstGeom prst="rect">
            <a:avLst/>
          </a:prstGeom>
          <a:solidFill>
            <a:srgbClr val="000000"/>
          </a:solidFill>
          <a:ln w="9525">
            <a:noFill/>
          </a:ln>
        </p:spPr>
        <p:txBody>
          <a:bodyPr/>
          <a:p>
            <a:endParaRPr lang="zh-CN" altLang="en-US" dirty="0">
              <a:latin typeface="Comic Sans MS" panose="030F0702030302020204" pitchFamily="66" charset="0"/>
            </a:endParaRPr>
          </a:p>
        </p:txBody>
      </p:sp>
      <p:sp>
        <p:nvSpPr>
          <p:cNvPr id="92188" name="Rectangle 28"/>
          <p:cNvSpPr/>
          <p:nvPr/>
        </p:nvSpPr>
        <p:spPr>
          <a:xfrm>
            <a:off x="886143" y="2306003"/>
            <a:ext cx="3622675" cy="15875"/>
          </a:xfrm>
          <a:prstGeom prst="rect">
            <a:avLst/>
          </a:prstGeom>
          <a:solidFill>
            <a:srgbClr val="000000"/>
          </a:solidFill>
          <a:ln w="9525">
            <a:noFill/>
          </a:ln>
        </p:spPr>
        <p:txBody>
          <a:bodyPr/>
          <a:p>
            <a:endParaRPr lang="zh-CN" altLang="en-US" dirty="0">
              <a:latin typeface="Comic Sans MS" panose="030F0702030302020204" pitchFamily="66" charset="0"/>
            </a:endParaRPr>
          </a:p>
        </p:txBody>
      </p:sp>
      <p:sp>
        <p:nvSpPr>
          <p:cNvPr id="92189" name="Rectangle 29"/>
          <p:cNvSpPr/>
          <p:nvPr/>
        </p:nvSpPr>
        <p:spPr>
          <a:xfrm>
            <a:off x="4521518" y="2306003"/>
            <a:ext cx="2451100" cy="15875"/>
          </a:xfrm>
          <a:prstGeom prst="rect">
            <a:avLst/>
          </a:prstGeom>
          <a:solidFill>
            <a:srgbClr val="000000"/>
          </a:solidFill>
          <a:ln w="9525">
            <a:noFill/>
          </a:ln>
        </p:spPr>
        <p:txBody>
          <a:bodyPr/>
          <a:p>
            <a:endParaRPr lang="zh-CN" altLang="en-US" dirty="0">
              <a:latin typeface="Comic Sans MS" panose="030F0702030302020204" pitchFamily="66" charset="0"/>
            </a:endParaRPr>
          </a:p>
        </p:txBody>
      </p:sp>
      <p:sp>
        <p:nvSpPr>
          <p:cNvPr id="92190" name="Rectangle 30"/>
          <p:cNvSpPr/>
          <p:nvPr/>
        </p:nvSpPr>
        <p:spPr>
          <a:xfrm>
            <a:off x="6972618" y="2306003"/>
            <a:ext cx="23812" cy="15875"/>
          </a:xfrm>
          <a:prstGeom prst="rect">
            <a:avLst/>
          </a:prstGeom>
          <a:solidFill>
            <a:srgbClr val="000000"/>
          </a:solidFill>
          <a:ln w="9525">
            <a:noFill/>
          </a:ln>
        </p:spPr>
        <p:txBody>
          <a:bodyPr/>
          <a:p>
            <a:endParaRPr lang="zh-CN" altLang="en-US" dirty="0">
              <a:latin typeface="Comic Sans MS" panose="030F0702030302020204" pitchFamily="66" charset="0"/>
            </a:endParaRPr>
          </a:p>
        </p:txBody>
      </p:sp>
      <p:sp>
        <p:nvSpPr>
          <p:cNvPr id="92191" name="Rectangle 31"/>
          <p:cNvSpPr/>
          <p:nvPr/>
        </p:nvSpPr>
        <p:spPr>
          <a:xfrm>
            <a:off x="862330" y="2321878"/>
            <a:ext cx="23813" cy="285750"/>
          </a:xfrm>
          <a:prstGeom prst="rect">
            <a:avLst/>
          </a:prstGeom>
          <a:solidFill>
            <a:srgbClr val="000000"/>
          </a:solidFill>
          <a:ln w="9525">
            <a:noFill/>
          </a:ln>
        </p:spPr>
        <p:txBody>
          <a:bodyPr/>
          <a:p>
            <a:endParaRPr lang="zh-CN" altLang="en-US" dirty="0">
              <a:latin typeface="Comic Sans MS" panose="030F0702030302020204" pitchFamily="66" charset="0"/>
            </a:endParaRPr>
          </a:p>
        </p:txBody>
      </p:sp>
      <p:sp>
        <p:nvSpPr>
          <p:cNvPr id="92192" name="Rectangle 32"/>
          <p:cNvSpPr/>
          <p:nvPr/>
        </p:nvSpPr>
        <p:spPr>
          <a:xfrm>
            <a:off x="6972618" y="2321878"/>
            <a:ext cx="23812" cy="285750"/>
          </a:xfrm>
          <a:prstGeom prst="rect">
            <a:avLst/>
          </a:prstGeom>
          <a:solidFill>
            <a:srgbClr val="000000"/>
          </a:solidFill>
          <a:ln w="9525">
            <a:noFill/>
          </a:ln>
        </p:spPr>
        <p:txBody>
          <a:bodyPr/>
          <a:p>
            <a:endParaRPr lang="zh-CN" altLang="en-US" dirty="0">
              <a:latin typeface="Comic Sans MS" panose="030F0702030302020204" pitchFamily="66" charset="0"/>
            </a:endParaRPr>
          </a:p>
        </p:txBody>
      </p:sp>
      <p:sp>
        <p:nvSpPr>
          <p:cNvPr id="92193" name="Rectangle 33"/>
          <p:cNvSpPr/>
          <p:nvPr/>
        </p:nvSpPr>
        <p:spPr>
          <a:xfrm>
            <a:off x="962343" y="2687003"/>
            <a:ext cx="366712" cy="21272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>
            <a:spAutoFit/>
          </a:bodyPr>
          <a:p>
            <a:pPr algn="l"/>
            <a:r>
              <a:rPr lang="fr-FR" altLang="zh-CN" sz="1400" i="0" dirty="0">
                <a:solidFill>
                  <a:srgbClr val="000000"/>
                </a:solidFill>
                <a:latin typeface="Arial" panose="020B0604020202020204" pitchFamily="34" charset="0"/>
              </a:rPr>
              <a:t>DES</a:t>
            </a:r>
            <a:endParaRPr lang="fr-FR" altLang="zh-CN" sz="2400" i="0" dirty="0">
              <a:latin typeface="Times New Roman" panose="02020603050405020304" charset="0"/>
            </a:endParaRPr>
          </a:p>
        </p:txBody>
      </p:sp>
      <p:sp>
        <p:nvSpPr>
          <p:cNvPr id="92194" name="Rectangle 34"/>
          <p:cNvSpPr/>
          <p:nvPr/>
        </p:nvSpPr>
        <p:spPr>
          <a:xfrm>
            <a:off x="1236980" y="2687003"/>
            <a:ext cx="969645" cy="21526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>
            <a:spAutoFit/>
          </a:bodyPr>
          <a:p>
            <a:pPr algn="l"/>
            <a:r>
              <a:rPr lang="fr-FR" altLang="zh-CN" sz="1400" i="0" dirty="0">
                <a:solidFill>
                  <a:srgbClr val="000000"/>
                </a:solidFill>
                <a:latin typeface="Arial" panose="020B0604020202020204" pitchFamily="34" charset="0"/>
              </a:rPr>
              <a:t> : </a:t>
            </a:r>
            <a:r>
              <a:rPr lang="en-US" altLang="fr-FR" sz="1400" i="0" dirty="0">
                <a:solidFill>
                  <a:srgbClr val="000000"/>
                </a:solidFill>
                <a:latin typeface="Arial" panose="020B0604020202020204" pitchFamily="34" charset="0"/>
              </a:rPr>
              <a:t>decryption</a:t>
            </a:r>
            <a:endParaRPr lang="fr-FR" altLang="zh-CN" sz="2400" i="0" dirty="0">
              <a:latin typeface="Times New Roman" panose="02020603050405020304" charset="0"/>
            </a:endParaRPr>
          </a:p>
        </p:txBody>
      </p:sp>
      <p:sp>
        <p:nvSpPr>
          <p:cNvPr id="92195" name="Rectangle 35"/>
          <p:cNvSpPr/>
          <p:nvPr/>
        </p:nvSpPr>
        <p:spPr>
          <a:xfrm>
            <a:off x="4604068" y="2687003"/>
            <a:ext cx="1173162" cy="21272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>
            <a:spAutoFit/>
          </a:bodyPr>
          <a:p>
            <a:pPr algn="l"/>
            <a:r>
              <a:rPr lang="fr-FR" altLang="zh-CN" sz="1400" i="0" dirty="0">
                <a:solidFill>
                  <a:srgbClr val="000000"/>
                </a:solidFill>
                <a:latin typeface="Arial" panose="020B0604020202020204" pitchFamily="34" charset="0"/>
              </a:rPr>
              <a:t>3333 Koctets/s</a:t>
            </a:r>
            <a:endParaRPr lang="fr-FR" altLang="zh-CN" sz="2400" i="0" dirty="0">
              <a:latin typeface="Times New Roman" panose="02020603050405020304" charset="0"/>
            </a:endParaRPr>
          </a:p>
        </p:txBody>
      </p:sp>
      <p:sp>
        <p:nvSpPr>
          <p:cNvPr id="92196" name="Rectangle 36"/>
          <p:cNvSpPr/>
          <p:nvPr/>
        </p:nvSpPr>
        <p:spPr>
          <a:xfrm>
            <a:off x="862330" y="2607628"/>
            <a:ext cx="23813" cy="15875"/>
          </a:xfrm>
          <a:prstGeom prst="rect">
            <a:avLst/>
          </a:prstGeom>
          <a:solidFill>
            <a:srgbClr val="000000"/>
          </a:solidFill>
          <a:ln w="9525">
            <a:noFill/>
          </a:ln>
        </p:spPr>
        <p:txBody>
          <a:bodyPr/>
          <a:p>
            <a:endParaRPr lang="zh-CN" altLang="en-US" dirty="0">
              <a:latin typeface="Comic Sans MS" panose="030F0702030302020204" pitchFamily="66" charset="0"/>
            </a:endParaRPr>
          </a:p>
        </p:txBody>
      </p:sp>
      <p:sp>
        <p:nvSpPr>
          <p:cNvPr id="92197" name="Rectangle 37"/>
          <p:cNvSpPr/>
          <p:nvPr/>
        </p:nvSpPr>
        <p:spPr>
          <a:xfrm>
            <a:off x="886143" y="2607628"/>
            <a:ext cx="3622675" cy="15875"/>
          </a:xfrm>
          <a:prstGeom prst="rect">
            <a:avLst/>
          </a:prstGeom>
          <a:solidFill>
            <a:srgbClr val="000000"/>
          </a:solidFill>
          <a:ln w="9525">
            <a:noFill/>
          </a:ln>
        </p:spPr>
        <p:txBody>
          <a:bodyPr/>
          <a:p>
            <a:endParaRPr lang="zh-CN" altLang="en-US" dirty="0">
              <a:latin typeface="Comic Sans MS" panose="030F0702030302020204" pitchFamily="66" charset="0"/>
            </a:endParaRPr>
          </a:p>
        </p:txBody>
      </p:sp>
      <p:sp>
        <p:nvSpPr>
          <p:cNvPr id="92198" name="Rectangle 38"/>
          <p:cNvSpPr/>
          <p:nvPr/>
        </p:nvSpPr>
        <p:spPr>
          <a:xfrm>
            <a:off x="4521518" y="2607628"/>
            <a:ext cx="2451100" cy="15875"/>
          </a:xfrm>
          <a:prstGeom prst="rect">
            <a:avLst/>
          </a:prstGeom>
          <a:solidFill>
            <a:srgbClr val="000000"/>
          </a:solidFill>
          <a:ln w="9525">
            <a:noFill/>
          </a:ln>
        </p:spPr>
        <p:txBody>
          <a:bodyPr/>
          <a:p>
            <a:endParaRPr lang="zh-CN" altLang="en-US" dirty="0">
              <a:latin typeface="Comic Sans MS" panose="030F0702030302020204" pitchFamily="66" charset="0"/>
            </a:endParaRPr>
          </a:p>
        </p:txBody>
      </p:sp>
      <p:sp>
        <p:nvSpPr>
          <p:cNvPr id="92199" name="Rectangle 39"/>
          <p:cNvSpPr/>
          <p:nvPr/>
        </p:nvSpPr>
        <p:spPr>
          <a:xfrm>
            <a:off x="6972618" y="2607628"/>
            <a:ext cx="23812" cy="15875"/>
          </a:xfrm>
          <a:prstGeom prst="rect">
            <a:avLst/>
          </a:prstGeom>
          <a:solidFill>
            <a:srgbClr val="000000"/>
          </a:solidFill>
          <a:ln w="9525">
            <a:noFill/>
          </a:ln>
        </p:spPr>
        <p:txBody>
          <a:bodyPr/>
          <a:p>
            <a:endParaRPr lang="zh-CN" altLang="en-US" dirty="0">
              <a:latin typeface="Comic Sans MS" panose="030F0702030302020204" pitchFamily="66" charset="0"/>
            </a:endParaRPr>
          </a:p>
        </p:txBody>
      </p:sp>
      <p:sp>
        <p:nvSpPr>
          <p:cNvPr id="92200" name="Rectangle 40"/>
          <p:cNvSpPr/>
          <p:nvPr/>
        </p:nvSpPr>
        <p:spPr>
          <a:xfrm>
            <a:off x="862330" y="2623503"/>
            <a:ext cx="23813" cy="287337"/>
          </a:xfrm>
          <a:prstGeom prst="rect">
            <a:avLst/>
          </a:prstGeom>
          <a:solidFill>
            <a:srgbClr val="000000"/>
          </a:solidFill>
          <a:ln w="9525">
            <a:noFill/>
          </a:ln>
        </p:spPr>
        <p:txBody>
          <a:bodyPr/>
          <a:p>
            <a:endParaRPr lang="zh-CN" altLang="en-US" dirty="0">
              <a:latin typeface="Comic Sans MS" panose="030F0702030302020204" pitchFamily="66" charset="0"/>
            </a:endParaRPr>
          </a:p>
        </p:txBody>
      </p:sp>
      <p:sp>
        <p:nvSpPr>
          <p:cNvPr id="92201" name="Rectangle 41"/>
          <p:cNvSpPr/>
          <p:nvPr/>
        </p:nvSpPr>
        <p:spPr>
          <a:xfrm>
            <a:off x="6972618" y="2623503"/>
            <a:ext cx="23812" cy="287337"/>
          </a:xfrm>
          <a:prstGeom prst="rect">
            <a:avLst/>
          </a:prstGeom>
          <a:solidFill>
            <a:srgbClr val="000000"/>
          </a:solidFill>
          <a:ln w="9525">
            <a:noFill/>
          </a:ln>
        </p:spPr>
        <p:txBody>
          <a:bodyPr/>
          <a:p>
            <a:endParaRPr lang="zh-CN" altLang="en-US" dirty="0">
              <a:latin typeface="Comic Sans MS" panose="030F0702030302020204" pitchFamily="66" charset="0"/>
            </a:endParaRPr>
          </a:p>
        </p:txBody>
      </p:sp>
      <p:sp>
        <p:nvSpPr>
          <p:cNvPr id="92202" name="Rectangle 42"/>
          <p:cNvSpPr/>
          <p:nvPr/>
        </p:nvSpPr>
        <p:spPr>
          <a:xfrm>
            <a:off x="962343" y="2990215"/>
            <a:ext cx="374650" cy="21272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>
            <a:spAutoFit/>
          </a:bodyPr>
          <a:p>
            <a:pPr algn="l"/>
            <a:r>
              <a:rPr lang="fr-FR" altLang="zh-CN" sz="1400" i="0" dirty="0">
                <a:solidFill>
                  <a:srgbClr val="000000"/>
                </a:solidFill>
                <a:latin typeface="Arial" panose="020B0604020202020204" pitchFamily="34" charset="0"/>
              </a:rPr>
              <a:t>MD5</a:t>
            </a:r>
            <a:endParaRPr lang="fr-FR" altLang="zh-CN" sz="2400" i="0" dirty="0">
              <a:latin typeface="Times New Roman" panose="02020603050405020304" charset="0"/>
            </a:endParaRPr>
          </a:p>
        </p:txBody>
      </p:sp>
      <p:sp>
        <p:nvSpPr>
          <p:cNvPr id="92203" name="Rectangle 43"/>
          <p:cNvSpPr/>
          <p:nvPr/>
        </p:nvSpPr>
        <p:spPr>
          <a:xfrm>
            <a:off x="1241743" y="2990215"/>
            <a:ext cx="1425575" cy="21526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>
            <a:spAutoFit/>
          </a:bodyPr>
          <a:p>
            <a:pPr algn="l"/>
            <a:r>
              <a:rPr lang="fr-FR" altLang="zh-CN" sz="1400" i="0" dirty="0">
                <a:solidFill>
                  <a:srgbClr val="000000"/>
                </a:solidFill>
                <a:latin typeface="Arial" panose="020B0604020202020204" pitchFamily="34" charset="0"/>
              </a:rPr>
              <a:t> : </a:t>
            </a:r>
            <a:r>
              <a:rPr lang="en-US" altLang="fr-FR" sz="1400" i="0" dirty="0">
                <a:solidFill>
                  <a:srgbClr val="000000"/>
                </a:solidFill>
                <a:latin typeface="Arial" panose="020B0604020202020204" pitchFamily="34" charset="0"/>
              </a:rPr>
              <a:t>hash generation</a:t>
            </a:r>
            <a:endParaRPr lang="en-US" altLang="fr-FR" sz="1400" i="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92204" name="Rectangle 44"/>
          <p:cNvSpPr/>
          <p:nvPr/>
        </p:nvSpPr>
        <p:spPr>
          <a:xfrm>
            <a:off x="4604068" y="2990215"/>
            <a:ext cx="1320800" cy="21272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>
            <a:spAutoFit/>
          </a:bodyPr>
          <a:p>
            <a:pPr algn="l"/>
            <a:r>
              <a:rPr lang="fr-FR" altLang="zh-CN" sz="1400" i="0" dirty="0">
                <a:solidFill>
                  <a:srgbClr val="000000"/>
                </a:solidFill>
                <a:latin typeface="Arial" panose="020B0604020202020204" pitchFamily="34" charset="0"/>
              </a:rPr>
              <a:t>36 250 Koctets/s</a:t>
            </a:r>
            <a:endParaRPr lang="fr-FR" altLang="zh-CN" sz="2400" i="0" dirty="0">
              <a:latin typeface="Times New Roman" panose="02020603050405020304" charset="0"/>
            </a:endParaRPr>
          </a:p>
        </p:txBody>
      </p:sp>
      <p:sp>
        <p:nvSpPr>
          <p:cNvPr id="92205" name="Rectangle 45"/>
          <p:cNvSpPr/>
          <p:nvPr/>
        </p:nvSpPr>
        <p:spPr>
          <a:xfrm>
            <a:off x="862330" y="2910840"/>
            <a:ext cx="23813" cy="15875"/>
          </a:xfrm>
          <a:prstGeom prst="rect">
            <a:avLst/>
          </a:prstGeom>
          <a:solidFill>
            <a:srgbClr val="000000"/>
          </a:solidFill>
          <a:ln w="9525">
            <a:noFill/>
          </a:ln>
        </p:spPr>
        <p:txBody>
          <a:bodyPr/>
          <a:p>
            <a:endParaRPr lang="zh-CN" altLang="en-US" dirty="0">
              <a:latin typeface="Comic Sans MS" panose="030F0702030302020204" pitchFamily="66" charset="0"/>
            </a:endParaRPr>
          </a:p>
        </p:txBody>
      </p:sp>
      <p:sp>
        <p:nvSpPr>
          <p:cNvPr id="92206" name="Rectangle 46"/>
          <p:cNvSpPr/>
          <p:nvPr/>
        </p:nvSpPr>
        <p:spPr>
          <a:xfrm>
            <a:off x="886143" y="2910840"/>
            <a:ext cx="3622675" cy="15875"/>
          </a:xfrm>
          <a:prstGeom prst="rect">
            <a:avLst/>
          </a:prstGeom>
          <a:solidFill>
            <a:srgbClr val="000000"/>
          </a:solidFill>
          <a:ln w="9525">
            <a:noFill/>
          </a:ln>
        </p:spPr>
        <p:txBody>
          <a:bodyPr/>
          <a:p>
            <a:endParaRPr lang="zh-CN" altLang="en-US" dirty="0">
              <a:latin typeface="Comic Sans MS" panose="030F0702030302020204" pitchFamily="66" charset="0"/>
            </a:endParaRPr>
          </a:p>
        </p:txBody>
      </p:sp>
      <p:sp>
        <p:nvSpPr>
          <p:cNvPr id="92207" name="Rectangle 47"/>
          <p:cNvSpPr/>
          <p:nvPr/>
        </p:nvSpPr>
        <p:spPr>
          <a:xfrm>
            <a:off x="4521518" y="2910840"/>
            <a:ext cx="2451100" cy="15875"/>
          </a:xfrm>
          <a:prstGeom prst="rect">
            <a:avLst/>
          </a:prstGeom>
          <a:solidFill>
            <a:srgbClr val="000000"/>
          </a:solidFill>
          <a:ln w="9525">
            <a:noFill/>
          </a:ln>
        </p:spPr>
        <p:txBody>
          <a:bodyPr/>
          <a:p>
            <a:endParaRPr lang="zh-CN" altLang="en-US" dirty="0">
              <a:latin typeface="Comic Sans MS" panose="030F0702030302020204" pitchFamily="66" charset="0"/>
            </a:endParaRPr>
          </a:p>
        </p:txBody>
      </p:sp>
      <p:sp>
        <p:nvSpPr>
          <p:cNvPr id="92208" name="Rectangle 48"/>
          <p:cNvSpPr/>
          <p:nvPr/>
        </p:nvSpPr>
        <p:spPr>
          <a:xfrm>
            <a:off x="6972618" y="2910840"/>
            <a:ext cx="23812" cy="15875"/>
          </a:xfrm>
          <a:prstGeom prst="rect">
            <a:avLst/>
          </a:prstGeom>
          <a:solidFill>
            <a:srgbClr val="000000"/>
          </a:solidFill>
          <a:ln w="9525">
            <a:noFill/>
          </a:ln>
        </p:spPr>
        <p:txBody>
          <a:bodyPr/>
          <a:p>
            <a:endParaRPr lang="zh-CN" altLang="en-US" dirty="0">
              <a:latin typeface="Comic Sans MS" panose="030F0702030302020204" pitchFamily="66" charset="0"/>
            </a:endParaRPr>
          </a:p>
        </p:txBody>
      </p:sp>
      <p:sp>
        <p:nvSpPr>
          <p:cNvPr id="92209" name="Rectangle 49"/>
          <p:cNvSpPr/>
          <p:nvPr/>
        </p:nvSpPr>
        <p:spPr>
          <a:xfrm>
            <a:off x="862330" y="2926715"/>
            <a:ext cx="23813" cy="285750"/>
          </a:xfrm>
          <a:prstGeom prst="rect">
            <a:avLst/>
          </a:prstGeom>
          <a:solidFill>
            <a:srgbClr val="000000"/>
          </a:solidFill>
          <a:ln w="9525">
            <a:noFill/>
          </a:ln>
        </p:spPr>
        <p:txBody>
          <a:bodyPr/>
          <a:p>
            <a:endParaRPr lang="zh-CN" altLang="en-US" dirty="0">
              <a:latin typeface="Comic Sans MS" panose="030F0702030302020204" pitchFamily="66" charset="0"/>
            </a:endParaRPr>
          </a:p>
        </p:txBody>
      </p:sp>
      <p:sp>
        <p:nvSpPr>
          <p:cNvPr id="92210" name="Rectangle 50"/>
          <p:cNvSpPr/>
          <p:nvPr/>
        </p:nvSpPr>
        <p:spPr>
          <a:xfrm>
            <a:off x="6972618" y="2926715"/>
            <a:ext cx="23812" cy="285750"/>
          </a:xfrm>
          <a:prstGeom prst="rect">
            <a:avLst/>
          </a:prstGeom>
          <a:solidFill>
            <a:srgbClr val="000000"/>
          </a:solidFill>
          <a:ln w="9525">
            <a:noFill/>
          </a:ln>
        </p:spPr>
        <p:txBody>
          <a:bodyPr/>
          <a:p>
            <a:endParaRPr lang="zh-CN" altLang="en-US" dirty="0">
              <a:latin typeface="Comic Sans MS" panose="030F0702030302020204" pitchFamily="66" charset="0"/>
            </a:endParaRPr>
          </a:p>
        </p:txBody>
      </p:sp>
      <p:sp>
        <p:nvSpPr>
          <p:cNvPr id="92211" name="Rectangle 51"/>
          <p:cNvSpPr/>
          <p:nvPr/>
        </p:nvSpPr>
        <p:spPr>
          <a:xfrm>
            <a:off x="962343" y="3291840"/>
            <a:ext cx="366712" cy="21272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>
            <a:spAutoFit/>
          </a:bodyPr>
          <a:p>
            <a:pPr algn="l"/>
            <a:r>
              <a:rPr lang="fr-FR" altLang="zh-CN" sz="1400" i="0" dirty="0">
                <a:solidFill>
                  <a:srgbClr val="000000"/>
                </a:solidFill>
                <a:latin typeface="Arial" panose="020B0604020202020204" pitchFamily="34" charset="0"/>
              </a:rPr>
              <a:t>RSA</a:t>
            </a:r>
            <a:endParaRPr lang="fr-FR" altLang="zh-CN" sz="2400" i="0" dirty="0">
              <a:latin typeface="Times New Roman" panose="02020603050405020304" charset="0"/>
            </a:endParaRPr>
          </a:p>
        </p:txBody>
      </p:sp>
      <p:sp>
        <p:nvSpPr>
          <p:cNvPr id="92212" name="Rectangle 52"/>
          <p:cNvSpPr/>
          <p:nvPr/>
        </p:nvSpPr>
        <p:spPr>
          <a:xfrm>
            <a:off x="1236980" y="3291840"/>
            <a:ext cx="969645" cy="21526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>
            <a:spAutoFit/>
          </a:bodyPr>
          <a:p>
            <a:pPr algn="l"/>
            <a:r>
              <a:rPr lang="fr-FR" altLang="zh-CN" sz="1400" i="0" dirty="0">
                <a:solidFill>
                  <a:srgbClr val="000000"/>
                </a:solidFill>
                <a:latin typeface="Arial" panose="020B0604020202020204" pitchFamily="34" charset="0"/>
              </a:rPr>
              <a:t> : </a:t>
            </a:r>
            <a:r>
              <a:rPr lang="en-US" altLang="fr-FR" sz="1400" i="0" dirty="0">
                <a:solidFill>
                  <a:srgbClr val="000000"/>
                </a:solidFill>
                <a:latin typeface="Arial" panose="020B0604020202020204" pitchFamily="34" charset="0"/>
              </a:rPr>
              <a:t>encryption</a:t>
            </a:r>
            <a:endParaRPr lang="en-US" altLang="fr-FR" sz="1400" i="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92213" name="Rectangle 53"/>
          <p:cNvSpPr/>
          <p:nvPr/>
        </p:nvSpPr>
        <p:spPr>
          <a:xfrm>
            <a:off x="4604068" y="3291840"/>
            <a:ext cx="1035050" cy="21272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>
            <a:spAutoFit/>
          </a:bodyPr>
          <a:p>
            <a:pPr algn="l"/>
            <a:r>
              <a:rPr lang="fr-FR" altLang="zh-CN" sz="1400" i="0" dirty="0">
                <a:solidFill>
                  <a:srgbClr val="000000"/>
                </a:solidFill>
                <a:latin typeface="Arial" panose="020B0604020202020204" pitchFamily="34" charset="0"/>
              </a:rPr>
              <a:t>4,23 Koctet/s</a:t>
            </a:r>
            <a:endParaRPr lang="fr-FR" altLang="zh-CN" sz="2400" i="0" dirty="0">
              <a:latin typeface="Times New Roman" panose="02020603050405020304" charset="0"/>
            </a:endParaRPr>
          </a:p>
        </p:txBody>
      </p:sp>
      <p:sp>
        <p:nvSpPr>
          <p:cNvPr id="92214" name="Rectangle 54"/>
          <p:cNvSpPr/>
          <p:nvPr/>
        </p:nvSpPr>
        <p:spPr>
          <a:xfrm>
            <a:off x="862330" y="3212465"/>
            <a:ext cx="23813" cy="15875"/>
          </a:xfrm>
          <a:prstGeom prst="rect">
            <a:avLst/>
          </a:prstGeom>
          <a:solidFill>
            <a:srgbClr val="000000"/>
          </a:solidFill>
          <a:ln w="9525">
            <a:noFill/>
          </a:ln>
        </p:spPr>
        <p:txBody>
          <a:bodyPr/>
          <a:p>
            <a:endParaRPr lang="zh-CN" altLang="en-US" dirty="0">
              <a:latin typeface="Comic Sans MS" panose="030F0702030302020204" pitchFamily="66" charset="0"/>
            </a:endParaRPr>
          </a:p>
        </p:txBody>
      </p:sp>
      <p:sp>
        <p:nvSpPr>
          <p:cNvPr id="92215" name="Rectangle 55"/>
          <p:cNvSpPr/>
          <p:nvPr/>
        </p:nvSpPr>
        <p:spPr>
          <a:xfrm>
            <a:off x="886143" y="3212465"/>
            <a:ext cx="3622675" cy="15875"/>
          </a:xfrm>
          <a:prstGeom prst="rect">
            <a:avLst/>
          </a:prstGeom>
          <a:solidFill>
            <a:srgbClr val="000000"/>
          </a:solidFill>
          <a:ln w="9525">
            <a:noFill/>
          </a:ln>
        </p:spPr>
        <p:txBody>
          <a:bodyPr/>
          <a:p>
            <a:endParaRPr lang="zh-CN" altLang="en-US" dirty="0">
              <a:latin typeface="Comic Sans MS" panose="030F0702030302020204" pitchFamily="66" charset="0"/>
            </a:endParaRPr>
          </a:p>
        </p:txBody>
      </p:sp>
      <p:sp>
        <p:nvSpPr>
          <p:cNvPr id="92216" name="Rectangle 56"/>
          <p:cNvSpPr/>
          <p:nvPr/>
        </p:nvSpPr>
        <p:spPr>
          <a:xfrm>
            <a:off x="4521518" y="3212465"/>
            <a:ext cx="2451100" cy="15875"/>
          </a:xfrm>
          <a:prstGeom prst="rect">
            <a:avLst/>
          </a:prstGeom>
          <a:solidFill>
            <a:srgbClr val="000000"/>
          </a:solidFill>
          <a:ln w="9525">
            <a:noFill/>
          </a:ln>
        </p:spPr>
        <p:txBody>
          <a:bodyPr/>
          <a:p>
            <a:endParaRPr lang="zh-CN" altLang="en-US" dirty="0">
              <a:latin typeface="Comic Sans MS" panose="030F0702030302020204" pitchFamily="66" charset="0"/>
            </a:endParaRPr>
          </a:p>
        </p:txBody>
      </p:sp>
      <p:sp>
        <p:nvSpPr>
          <p:cNvPr id="92217" name="Rectangle 57"/>
          <p:cNvSpPr/>
          <p:nvPr/>
        </p:nvSpPr>
        <p:spPr>
          <a:xfrm>
            <a:off x="6972618" y="3212465"/>
            <a:ext cx="23812" cy="15875"/>
          </a:xfrm>
          <a:prstGeom prst="rect">
            <a:avLst/>
          </a:prstGeom>
          <a:solidFill>
            <a:srgbClr val="000000"/>
          </a:solidFill>
          <a:ln w="9525">
            <a:noFill/>
          </a:ln>
        </p:spPr>
        <p:txBody>
          <a:bodyPr/>
          <a:p>
            <a:endParaRPr lang="zh-CN" altLang="en-US" dirty="0">
              <a:latin typeface="Comic Sans MS" panose="030F0702030302020204" pitchFamily="66" charset="0"/>
            </a:endParaRPr>
          </a:p>
        </p:txBody>
      </p:sp>
      <p:sp>
        <p:nvSpPr>
          <p:cNvPr id="92218" name="Rectangle 58"/>
          <p:cNvSpPr/>
          <p:nvPr/>
        </p:nvSpPr>
        <p:spPr>
          <a:xfrm>
            <a:off x="862330" y="3228340"/>
            <a:ext cx="23813" cy="285750"/>
          </a:xfrm>
          <a:prstGeom prst="rect">
            <a:avLst/>
          </a:prstGeom>
          <a:solidFill>
            <a:srgbClr val="000000"/>
          </a:solidFill>
          <a:ln w="9525">
            <a:noFill/>
          </a:ln>
        </p:spPr>
        <p:txBody>
          <a:bodyPr/>
          <a:p>
            <a:endParaRPr lang="zh-CN" altLang="en-US" dirty="0">
              <a:latin typeface="Comic Sans MS" panose="030F0702030302020204" pitchFamily="66" charset="0"/>
            </a:endParaRPr>
          </a:p>
        </p:txBody>
      </p:sp>
      <p:sp>
        <p:nvSpPr>
          <p:cNvPr id="92219" name="Rectangle 59"/>
          <p:cNvSpPr/>
          <p:nvPr/>
        </p:nvSpPr>
        <p:spPr>
          <a:xfrm>
            <a:off x="6972618" y="3228340"/>
            <a:ext cx="23812" cy="285750"/>
          </a:xfrm>
          <a:prstGeom prst="rect">
            <a:avLst/>
          </a:prstGeom>
          <a:solidFill>
            <a:srgbClr val="000000"/>
          </a:solidFill>
          <a:ln w="9525">
            <a:noFill/>
          </a:ln>
        </p:spPr>
        <p:txBody>
          <a:bodyPr/>
          <a:p>
            <a:endParaRPr lang="zh-CN" altLang="en-US" dirty="0">
              <a:latin typeface="Comic Sans MS" panose="030F0702030302020204" pitchFamily="66" charset="0"/>
            </a:endParaRPr>
          </a:p>
        </p:txBody>
      </p:sp>
      <p:sp>
        <p:nvSpPr>
          <p:cNvPr id="92220" name="Rectangle 60"/>
          <p:cNvSpPr/>
          <p:nvPr/>
        </p:nvSpPr>
        <p:spPr>
          <a:xfrm>
            <a:off x="962343" y="3593465"/>
            <a:ext cx="366712" cy="21272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>
            <a:spAutoFit/>
          </a:bodyPr>
          <a:p>
            <a:pPr algn="l"/>
            <a:r>
              <a:rPr lang="fr-FR" altLang="zh-CN" sz="1400" i="0" dirty="0">
                <a:solidFill>
                  <a:srgbClr val="000000"/>
                </a:solidFill>
                <a:latin typeface="Arial" panose="020B0604020202020204" pitchFamily="34" charset="0"/>
              </a:rPr>
              <a:t>RSA</a:t>
            </a:r>
            <a:endParaRPr lang="fr-FR" altLang="zh-CN" sz="2400" i="0" dirty="0">
              <a:latin typeface="Times New Roman" panose="02020603050405020304" charset="0"/>
            </a:endParaRPr>
          </a:p>
        </p:txBody>
      </p:sp>
      <p:sp>
        <p:nvSpPr>
          <p:cNvPr id="92221" name="Rectangle 61"/>
          <p:cNvSpPr/>
          <p:nvPr/>
        </p:nvSpPr>
        <p:spPr>
          <a:xfrm>
            <a:off x="1236980" y="3593465"/>
            <a:ext cx="969645" cy="21526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>
            <a:spAutoFit/>
          </a:bodyPr>
          <a:p>
            <a:pPr algn="l"/>
            <a:r>
              <a:rPr lang="fr-FR" altLang="zh-CN" sz="1400" i="0" dirty="0">
                <a:solidFill>
                  <a:srgbClr val="000000"/>
                </a:solidFill>
                <a:latin typeface="Arial" panose="020B0604020202020204" pitchFamily="34" charset="0"/>
              </a:rPr>
              <a:t> : </a:t>
            </a:r>
            <a:r>
              <a:rPr lang="en-US" altLang="fr-FR" sz="1400" i="0" dirty="0">
                <a:solidFill>
                  <a:srgbClr val="000000"/>
                </a:solidFill>
                <a:latin typeface="Arial" panose="020B0604020202020204" pitchFamily="34" charset="0"/>
              </a:rPr>
              <a:t>decryption</a:t>
            </a:r>
            <a:endParaRPr lang="en-US" altLang="fr-FR" sz="1400" i="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92222" name="Rectangle 62"/>
          <p:cNvSpPr/>
          <p:nvPr/>
        </p:nvSpPr>
        <p:spPr>
          <a:xfrm>
            <a:off x="4604068" y="3593465"/>
            <a:ext cx="1035050" cy="21272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>
            <a:spAutoFit/>
          </a:bodyPr>
          <a:p>
            <a:pPr algn="l"/>
            <a:r>
              <a:rPr lang="fr-FR" altLang="zh-CN" sz="1400" i="0" dirty="0">
                <a:solidFill>
                  <a:srgbClr val="000000"/>
                </a:solidFill>
                <a:latin typeface="Arial" panose="020B0604020202020204" pitchFamily="34" charset="0"/>
              </a:rPr>
              <a:t>2,87 Koctet/s</a:t>
            </a:r>
            <a:endParaRPr lang="fr-FR" altLang="zh-CN" sz="2400" i="0" dirty="0">
              <a:latin typeface="Times New Roman" panose="02020603050405020304" charset="0"/>
            </a:endParaRPr>
          </a:p>
        </p:txBody>
      </p:sp>
      <p:sp>
        <p:nvSpPr>
          <p:cNvPr id="92223" name="Rectangle 63"/>
          <p:cNvSpPr/>
          <p:nvPr/>
        </p:nvSpPr>
        <p:spPr>
          <a:xfrm>
            <a:off x="862330" y="3514090"/>
            <a:ext cx="23813" cy="15875"/>
          </a:xfrm>
          <a:prstGeom prst="rect">
            <a:avLst/>
          </a:prstGeom>
          <a:solidFill>
            <a:srgbClr val="000000"/>
          </a:solidFill>
          <a:ln w="9525">
            <a:noFill/>
          </a:ln>
        </p:spPr>
        <p:txBody>
          <a:bodyPr/>
          <a:p>
            <a:endParaRPr lang="zh-CN" altLang="en-US" dirty="0">
              <a:latin typeface="Comic Sans MS" panose="030F0702030302020204" pitchFamily="66" charset="0"/>
            </a:endParaRPr>
          </a:p>
        </p:txBody>
      </p:sp>
      <p:sp>
        <p:nvSpPr>
          <p:cNvPr id="92224" name="Rectangle 64"/>
          <p:cNvSpPr/>
          <p:nvPr/>
        </p:nvSpPr>
        <p:spPr>
          <a:xfrm>
            <a:off x="886143" y="3514090"/>
            <a:ext cx="3622675" cy="15875"/>
          </a:xfrm>
          <a:prstGeom prst="rect">
            <a:avLst/>
          </a:prstGeom>
          <a:solidFill>
            <a:srgbClr val="000000"/>
          </a:solidFill>
          <a:ln w="9525">
            <a:noFill/>
          </a:ln>
        </p:spPr>
        <p:txBody>
          <a:bodyPr/>
          <a:p>
            <a:endParaRPr lang="zh-CN" altLang="en-US" dirty="0">
              <a:latin typeface="Comic Sans MS" panose="030F0702030302020204" pitchFamily="66" charset="0"/>
            </a:endParaRPr>
          </a:p>
        </p:txBody>
      </p:sp>
      <p:sp>
        <p:nvSpPr>
          <p:cNvPr id="92225" name="Rectangle 65"/>
          <p:cNvSpPr/>
          <p:nvPr/>
        </p:nvSpPr>
        <p:spPr>
          <a:xfrm>
            <a:off x="4521518" y="3514090"/>
            <a:ext cx="2451100" cy="15875"/>
          </a:xfrm>
          <a:prstGeom prst="rect">
            <a:avLst/>
          </a:prstGeom>
          <a:solidFill>
            <a:srgbClr val="000000"/>
          </a:solidFill>
          <a:ln w="9525">
            <a:noFill/>
          </a:ln>
        </p:spPr>
        <p:txBody>
          <a:bodyPr/>
          <a:p>
            <a:endParaRPr lang="zh-CN" altLang="en-US" dirty="0">
              <a:latin typeface="Comic Sans MS" panose="030F0702030302020204" pitchFamily="66" charset="0"/>
            </a:endParaRPr>
          </a:p>
        </p:txBody>
      </p:sp>
      <p:sp>
        <p:nvSpPr>
          <p:cNvPr id="92226" name="Rectangle 66"/>
          <p:cNvSpPr/>
          <p:nvPr/>
        </p:nvSpPr>
        <p:spPr>
          <a:xfrm>
            <a:off x="6972618" y="3514090"/>
            <a:ext cx="23812" cy="15875"/>
          </a:xfrm>
          <a:prstGeom prst="rect">
            <a:avLst/>
          </a:prstGeom>
          <a:solidFill>
            <a:srgbClr val="000000"/>
          </a:solidFill>
          <a:ln w="9525">
            <a:noFill/>
          </a:ln>
        </p:spPr>
        <p:txBody>
          <a:bodyPr/>
          <a:p>
            <a:endParaRPr lang="zh-CN" altLang="en-US" dirty="0">
              <a:latin typeface="Comic Sans MS" panose="030F0702030302020204" pitchFamily="66" charset="0"/>
            </a:endParaRPr>
          </a:p>
        </p:txBody>
      </p:sp>
      <p:sp>
        <p:nvSpPr>
          <p:cNvPr id="92227" name="Rectangle 67"/>
          <p:cNvSpPr/>
          <p:nvPr/>
        </p:nvSpPr>
        <p:spPr>
          <a:xfrm>
            <a:off x="862330" y="3529965"/>
            <a:ext cx="23813" cy="287338"/>
          </a:xfrm>
          <a:prstGeom prst="rect">
            <a:avLst/>
          </a:prstGeom>
          <a:solidFill>
            <a:srgbClr val="000000"/>
          </a:solidFill>
          <a:ln w="9525">
            <a:noFill/>
          </a:ln>
        </p:spPr>
        <p:txBody>
          <a:bodyPr/>
          <a:p>
            <a:endParaRPr lang="zh-CN" altLang="en-US" dirty="0">
              <a:latin typeface="Comic Sans MS" panose="030F0702030302020204" pitchFamily="66" charset="0"/>
            </a:endParaRPr>
          </a:p>
        </p:txBody>
      </p:sp>
      <p:sp>
        <p:nvSpPr>
          <p:cNvPr id="92228" name="Rectangle 68"/>
          <p:cNvSpPr/>
          <p:nvPr/>
        </p:nvSpPr>
        <p:spPr>
          <a:xfrm>
            <a:off x="6972618" y="3529965"/>
            <a:ext cx="23812" cy="287338"/>
          </a:xfrm>
          <a:prstGeom prst="rect">
            <a:avLst/>
          </a:prstGeom>
          <a:solidFill>
            <a:srgbClr val="000000"/>
          </a:solidFill>
          <a:ln w="9525">
            <a:noFill/>
          </a:ln>
        </p:spPr>
        <p:txBody>
          <a:bodyPr/>
          <a:p>
            <a:endParaRPr lang="zh-CN" altLang="en-US" dirty="0">
              <a:latin typeface="Comic Sans MS" panose="030F0702030302020204" pitchFamily="66" charset="0"/>
            </a:endParaRPr>
          </a:p>
        </p:txBody>
      </p:sp>
      <p:sp>
        <p:nvSpPr>
          <p:cNvPr id="92229" name="Rectangle 69"/>
          <p:cNvSpPr/>
          <p:nvPr/>
        </p:nvSpPr>
        <p:spPr>
          <a:xfrm>
            <a:off x="4604068" y="3896678"/>
            <a:ext cx="49212" cy="21272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>
            <a:spAutoFit/>
          </a:bodyPr>
          <a:p>
            <a:pPr algn="l"/>
            <a:r>
              <a:rPr lang="fr-FR" altLang="zh-CN" sz="1400" i="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endParaRPr lang="fr-FR" altLang="zh-CN" sz="2400" i="0" dirty="0">
              <a:latin typeface="Times New Roman" panose="02020603050405020304" charset="0"/>
            </a:endParaRPr>
          </a:p>
        </p:txBody>
      </p:sp>
      <p:sp>
        <p:nvSpPr>
          <p:cNvPr id="92230" name="Rectangle 70"/>
          <p:cNvSpPr/>
          <p:nvPr/>
        </p:nvSpPr>
        <p:spPr>
          <a:xfrm>
            <a:off x="862330" y="3817303"/>
            <a:ext cx="23813" cy="15875"/>
          </a:xfrm>
          <a:prstGeom prst="rect">
            <a:avLst/>
          </a:prstGeom>
          <a:solidFill>
            <a:srgbClr val="000000"/>
          </a:solidFill>
          <a:ln w="9525">
            <a:noFill/>
          </a:ln>
        </p:spPr>
        <p:txBody>
          <a:bodyPr/>
          <a:p>
            <a:endParaRPr lang="zh-CN" altLang="en-US" dirty="0">
              <a:latin typeface="Comic Sans MS" panose="030F0702030302020204" pitchFamily="66" charset="0"/>
            </a:endParaRPr>
          </a:p>
        </p:txBody>
      </p:sp>
      <p:sp>
        <p:nvSpPr>
          <p:cNvPr id="92231" name="Rectangle 71"/>
          <p:cNvSpPr/>
          <p:nvPr/>
        </p:nvSpPr>
        <p:spPr>
          <a:xfrm>
            <a:off x="886143" y="3817303"/>
            <a:ext cx="3622675" cy="15875"/>
          </a:xfrm>
          <a:prstGeom prst="rect">
            <a:avLst/>
          </a:prstGeom>
          <a:solidFill>
            <a:srgbClr val="000000"/>
          </a:solidFill>
          <a:ln w="9525">
            <a:noFill/>
          </a:ln>
        </p:spPr>
        <p:txBody>
          <a:bodyPr/>
          <a:p>
            <a:endParaRPr lang="zh-CN" altLang="en-US" dirty="0">
              <a:latin typeface="Comic Sans MS" panose="030F0702030302020204" pitchFamily="66" charset="0"/>
            </a:endParaRPr>
          </a:p>
        </p:txBody>
      </p:sp>
      <p:sp>
        <p:nvSpPr>
          <p:cNvPr id="92232" name="Rectangle 72"/>
          <p:cNvSpPr/>
          <p:nvPr/>
        </p:nvSpPr>
        <p:spPr>
          <a:xfrm>
            <a:off x="4521518" y="3817303"/>
            <a:ext cx="2451100" cy="15875"/>
          </a:xfrm>
          <a:prstGeom prst="rect">
            <a:avLst/>
          </a:prstGeom>
          <a:solidFill>
            <a:srgbClr val="000000"/>
          </a:solidFill>
          <a:ln w="9525">
            <a:noFill/>
          </a:ln>
        </p:spPr>
        <p:txBody>
          <a:bodyPr/>
          <a:p>
            <a:endParaRPr lang="zh-CN" altLang="en-US" dirty="0">
              <a:latin typeface="Comic Sans MS" panose="030F0702030302020204" pitchFamily="66" charset="0"/>
            </a:endParaRPr>
          </a:p>
        </p:txBody>
      </p:sp>
      <p:sp>
        <p:nvSpPr>
          <p:cNvPr id="92233" name="Rectangle 73"/>
          <p:cNvSpPr/>
          <p:nvPr/>
        </p:nvSpPr>
        <p:spPr>
          <a:xfrm>
            <a:off x="6972618" y="3817303"/>
            <a:ext cx="23812" cy="15875"/>
          </a:xfrm>
          <a:prstGeom prst="rect">
            <a:avLst/>
          </a:prstGeom>
          <a:solidFill>
            <a:srgbClr val="000000"/>
          </a:solidFill>
          <a:ln w="9525">
            <a:noFill/>
          </a:ln>
        </p:spPr>
        <p:txBody>
          <a:bodyPr/>
          <a:p>
            <a:endParaRPr lang="zh-CN" altLang="en-US" dirty="0">
              <a:latin typeface="Comic Sans MS" panose="030F0702030302020204" pitchFamily="66" charset="0"/>
            </a:endParaRPr>
          </a:p>
        </p:txBody>
      </p:sp>
      <p:sp>
        <p:nvSpPr>
          <p:cNvPr id="92234" name="Rectangle 74"/>
          <p:cNvSpPr/>
          <p:nvPr/>
        </p:nvSpPr>
        <p:spPr>
          <a:xfrm>
            <a:off x="862330" y="3833178"/>
            <a:ext cx="23813" cy="285750"/>
          </a:xfrm>
          <a:prstGeom prst="rect">
            <a:avLst/>
          </a:prstGeom>
          <a:solidFill>
            <a:srgbClr val="000000"/>
          </a:solidFill>
          <a:ln w="9525">
            <a:noFill/>
          </a:ln>
        </p:spPr>
        <p:txBody>
          <a:bodyPr/>
          <a:p>
            <a:endParaRPr lang="zh-CN" altLang="en-US" dirty="0">
              <a:latin typeface="Comic Sans MS" panose="030F0702030302020204" pitchFamily="66" charset="0"/>
            </a:endParaRPr>
          </a:p>
        </p:txBody>
      </p:sp>
      <p:sp>
        <p:nvSpPr>
          <p:cNvPr id="92235" name="Rectangle 75"/>
          <p:cNvSpPr/>
          <p:nvPr/>
        </p:nvSpPr>
        <p:spPr>
          <a:xfrm>
            <a:off x="6972618" y="3833178"/>
            <a:ext cx="23812" cy="285750"/>
          </a:xfrm>
          <a:prstGeom prst="rect">
            <a:avLst/>
          </a:prstGeom>
          <a:solidFill>
            <a:srgbClr val="000000"/>
          </a:solidFill>
          <a:ln w="9525">
            <a:noFill/>
          </a:ln>
        </p:spPr>
        <p:txBody>
          <a:bodyPr/>
          <a:p>
            <a:endParaRPr lang="zh-CN" altLang="en-US" dirty="0">
              <a:latin typeface="Comic Sans MS" panose="030F0702030302020204" pitchFamily="66" charset="0"/>
            </a:endParaRPr>
          </a:p>
        </p:txBody>
      </p:sp>
      <p:sp>
        <p:nvSpPr>
          <p:cNvPr id="92236" name="Rectangle 76"/>
          <p:cNvSpPr/>
          <p:nvPr/>
        </p:nvSpPr>
        <p:spPr>
          <a:xfrm>
            <a:off x="1236980" y="4198303"/>
            <a:ext cx="49213" cy="21272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>
            <a:spAutoFit/>
          </a:bodyPr>
          <a:p>
            <a:pPr algn="l"/>
            <a:r>
              <a:rPr lang="fr-FR" altLang="zh-CN" sz="1400" i="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endParaRPr lang="fr-FR" altLang="zh-CN" sz="2400" i="0" dirty="0">
              <a:latin typeface="Times New Roman" panose="02020603050405020304" charset="0"/>
            </a:endParaRPr>
          </a:p>
        </p:txBody>
      </p:sp>
      <p:sp>
        <p:nvSpPr>
          <p:cNvPr id="92237" name="Rectangle 77"/>
          <p:cNvSpPr/>
          <p:nvPr/>
        </p:nvSpPr>
        <p:spPr>
          <a:xfrm>
            <a:off x="862330" y="4118928"/>
            <a:ext cx="23813" cy="15875"/>
          </a:xfrm>
          <a:prstGeom prst="rect">
            <a:avLst/>
          </a:prstGeom>
          <a:solidFill>
            <a:srgbClr val="000000"/>
          </a:solidFill>
          <a:ln w="9525">
            <a:noFill/>
          </a:ln>
        </p:spPr>
        <p:txBody>
          <a:bodyPr/>
          <a:p>
            <a:endParaRPr lang="zh-CN" altLang="en-US" dirty="0">
              <a:latin typeface="Comic Sans MS" panose="030F0702030302020204" pitchFamily="66" charset="0"/>
            </a:endParaRPr>
          </a:p>
        </p:txBody>
      </p:sp>
      <p:sp>
        <p:nvSpPr>
          <p:cNvPr id="92238" name="Rectangle 78"/>
          <p:cNvSpPr/>
          <p:nvPr/>
        </p:nvSpPr>
        <p:spPr>
          <a:xfrm>
            <a:off x="886143" y="4118928"/>
            <a:ext cx="3622675" cy="15875"/>
          </a:xfrm>
          <a:prstGeom prst="rect">
            <a:avLst/>
          </a:prstGeom>
          <a:solidFill>
            <a:srgbClr val="000000"/>
          </a:solidFill>
          <a:ln w="9525">
            <a:noFill/>
          </a:ln>
        </p:spPr>
        <p:txBody>
          <a:bodyPr/>
          <a:p>
            <a:endParaRPr lang="zh-CN" altLang="en-US" dirty="0">
              <a:latin typeface="Comic Sans MS" panose="030F0702030302020204" pitchFamily="66" charset="0"/>
            </a:endParaRPr>
          </a:p>
        </p:txBody>
      </p:sp>
      <p:sp>
        <p:nvSpPr>
          <p:cNvPr id="92239" name="Rectangle 79"/>
          <p:cNvSpPr/>
          <p:nvPr/>
        </p:nvSpPr>
        <p:spPr>
          <a:xfrm>
            <a:off x="4521518" y="4118928"/>
            <a:ext cx="2451100" cy="15875"/>
          </a:xfrm>
          <a:prstGeom prst="rect">
            <a:avLst/>
          </a:prstGeom>
          <a:solidFill>
            <a:srgbClr val="000000"/>
          </a:solidFill>
          <a:ln w="9525">
            <a:noFill/>
          </a:ln>
        </p:spPr>
        <p:txBody>
          <a:bodyPr/>
          <a:p>
            <a:endParaRPr lang="zh-CN" altLang="en-US" dirty="0">
              <a:latin typeface="Comic Sans MS" panose="030F0702030302020204" pitchFamily="66" charset="0"/>
            </a:endParaRPr>
          </a:p>
        </p:txBody>
      </p:sp>
      <p:sp>
        <p:nvSpPr>
          <p:cNvPr id="92240" name="Rectangle 80"/>
          <p:cNvSpPr/>
          <p:nvPr/>
        </p:nvSpPr>
        <p:spPr>
          <a:xfrm>
            <a:off x="6972618" y="4118928"/>
            <a:ext cx="23812" cy="15875"/>
          </a:xfrm>
          <a:prstGeom prst="rect">
            <a:avLst/>
          </a:prstGeom>
          <a:solidFill>
            <a:srgbClr val="000000"/>
          </a:solidFill>
          <a:ln w="9525">
            <a:noFill/>
          </a:ln>
        </p:spPr>
        <p:txBody>
          <a:bodyPr/>
          <a:p>
            <a:endParaRPr lang="zh-CN" altLang="en-US" dirty="0">
              <a:latin typeface="Comic Sans MS" panose="030F0702030302020204" pitchFamily="66" charset="0"/>
            </a:endParaRPr>
          </a:p>
        </p:txBody>
      </p:sp>
      <p:sp>
        <p:nvSpPr>
          <p:cNvPr id="92241" name="Rectangle 81"/>
          <p:cNvSpPr/>
          <p:nvPr/>
        </p:nvSpPr>
        <p:spPr>
          <a:xfrm>
            <a:off x="862330" y="4134803"/>
            <a:ext cx="23813" cy="285750"/>
          </a:xfrm>
          <a:prstGeom prst="rect">
            <a:avLst/>
          </a:prstGeom>
          <a:solidFill>
            <a:srgbClr val="000000"/>
          </a:solidFill>
          <a:ln w="9525">
            <a:noFill/>
          </a:ln>
        </p:spPr>
        <p:txBody>
          <a:bodyPr/>
          <a:p>
            <a:endParaRPr lang="zh-CN" altLang="en-US" dirty="0">
              <a:latin typeface="Comic Sans MS" panose="030F0702030302020204" pitchFamily="66" charset="0"/>
            </a:endParaRPr>
          </a:p>
        </p:txBody>
      </p:sp>
      <p:sp>
        <p:nvSpPr>
          <p:cNvPr id="92242" name="Rectangle 82"/>
          <p:cNvSpPr/>
          <p:nvPr/>
        </p:nvSpPr>
        <p:spPr>
          <a:xfrm>
            <a:off x="6972618" y="4134803"/>
            <a:ext cx="23812" cy="285750"/>
          </a:xfrm>
          <a:prstGeom prst="rect">
            <a:avLst/>
          </a:prstGeom>
          <a:solidFill>
            <a:srgbClr val="000000"/>
          </a:solidFill>
          <a:ln w="9525">
            <a:noFill/>
          </a:ln>
        </p:spPr>
        <p:txBody>
          <a:bodyPr/>
          <a:p>
            <a:endParaRPr lang="zh-CN" altLang="en-US" dirty="0">
              <a:latin typeface="Comic Sans MS" panose="030F0702030302020204" pitchFamily="66" charset="0"/>
            </a:endParaRPr>
          </a:p>
        </p:txBody>
      </p:sp>
      <p:sp>
        <p:nvSpPr>
          <p:cNvPr id="92243" name="Rectangle 83"/>
          <p:cNvSpPr/>
          <p:nvPr/>
        </p:nvSpPr>
        <p:spPr>
          <a:xfrm>
            <a:off x="962343" y="4501515"/>
            <a:ext cx="366712" cy="21272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>
            <a:spAutoFit/>
          </a:bodyPr>
          <a:p>
            <a:pPr algn="l"/>
            <a:r>
              <a:rPr lang="fr-FR" altLang="zh-CN" sz="1400" i="0" dirty="0">
                <a:solidFill>
                  <a:srgbClr val="000000"/>
                </a:solidFill>
                <a:latin typeface="Arial" panose="020B0604020202020204" pitchFamily="34" charset="0"/>
              </a:rPr>
              <a:t>SHA</a:t>
            </a:r>
            <a:endParaRPr lang="fr-FR" altLang="zh-CN" sz="2400" i="0" dirty="0">
              <a:latin typeface="Times New Roman" panose="02020603050405020304" charset="0"/>
            </a:endParaRPr>
          </a:p>
        </p:txBody>
      </p:sp>
      <p:sp>
        <p:nvSpPr>
          <p:cNvPr id="92244" name="Rectangle 84"/>
          <p:cNvSpPr/>
          <p:nvPr/>
        </p:nvSpPr>
        <p:spPr>
          <a:xfrm>
            <a:off x="1236980" y="4501515"/>
            <a:ext cx="1425575" cy="21526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>
            <a:spAutoFit/>
          </a:bodyPr>
          <a:p>
            <a:pPr algn="l"/>
            <a:r>
              <a:rPr lang="fr-FR" altLang="zh-CN" sz="1400" i="0" dirty="0">
                <a:solidFill>
                  <a:srgbClr val="000000"/>
                </a:solidFill>
                <a:latin typeface="Arial" panose="020B0604020202020204" pitchFamily="34" charset="0"/>
              </a:rPr>
              <a:t> : </a:t>
            </a:r>
            <a:r>
              <a:rPr lang="en-US" altLang="fr-FR" sz="1400" i="0" dirty="0">
                <a:solidFill>
                  <a:srgbClr val="000000"/>
                </a:solidFill>
                <a:latin typeface="Arial" panose="020B0604020202020204" pitchFamily="34" charset="0"/>
              </a:rPr>
              <a:t>hash generation</a:t>
            </a:r>
            <a:endParaRPr lang="en-US" altLang="fr-FR" sz="2400" i="0" dirty="0">
              <a:latin typeface="Times New Roman" panose="02020603050405020304" charset="0"/>
            </a:endParaRPr>
          </a:p>
        </p:txBody>
      </p:sp>
      <p:sp>
        <p:nvSpPr>
          <p:cNvPr id="92245" name="Rectangle 85"/>
          <p:cNvSpPr/>
          <p:nvPr/>
        </p:nvSpPr>
        <p:spPr>
          <a:xfrm>
            <a:off x="4604068" y="4501515"/>
            <a:ext cx="1231900" cy="21272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>
            <a:spAutoFit/>
          </a:bodyPr>
          <a:p>
            <a:pPr algn="l"/>
            <a:r>
              <a:rPr lang="fr-FR" altLang="zh-CN" sz="1400" i="0" dirty="0">
                <a:solidFill>
                  <a:srgbClr val="000000"/>
                </a:solidFill>
                <a:latin typeface="Arial" panose="020B0604020202020204" pitchFamily="34" charset="0"/>
              </a:rPr>
              <a:t>36 250 Koctet/s</a:t>
            </a:r>
            <a:endParaRPr lang="fr-FR" altLang="zh-CN" sz="2400" i="0" dirty="0">
              <a:latin typeface="Times New Roman" panose="02020603050405020304" charset="0"/>
            </a:endParaRPr>
          </a:p>
        </p:txBody>
      </p:sp>
      <p:sp>
        <p:nvSpPr>
          <p:cNvPr id="92246" name="Rectangle 86"/>
          <p:cNvSpPr/>
          <p:nvPr/>
        </p:nvSpPr>
        <p:spPr>
          <a:xfrm>
            <a:off x="862330" y="4420553"/>
            <a:ext cx="23813" cy="15875"/>
          </a:xfrm>
          <a:prstGeom prst="rect">
            <a:avLst/>
          </a:prstGeom>
          <a:solidFill>
            <a:srgbClr val="000000"/>
          </a:solidFill>
          <a:ln w="9525">
            <a:noFill/>
          </a:ln>
        </p:spPr>
        <p:txBody>
          <a:bodyPr/>
          <a:p>
            <a:endParaRPr lang="zh-CN" altLang="en-US" dirty="0">
              <a:latin typeface="Comic Sans MS" panose="030F0702030302020204" pitchFamily="66" charset="0"/>
            </a:endParaRPr>
          </a:p>
        </p:txBody>
      </p:sp>
      <p:sp>
        <p:nvSpPr>
          <p:cNvPr id="92247" name="Rectangle 87"/>
          <p:cNvSpPr/>
          <p:nvPr/>
        </p:nvSpPr>
        <p:spPr>
          <a:xfrm>
            <a:off x="886143" y="4420553"/>
            <a:ext cx="3622675" cy="15875"/>
          </a:xfrm>
          <a:prstGeom prst="rect">
            <a:avLst/>
          </a:prstGeom>
          <a:solidFill>
            <a:srgbClr val="000000"/>
          </a:solidFill>
          <a:ln w="9525">
            <a:noFill/>
          </a:ln>
        </p:spPr>
        <p:txBody>
          <a:bodyPr/>
          <a:p>
            <a:endParaRPr lang="zh-CN" altLang="en-US" dirty="0">
              <a:latin typeface="Comic Sans MS" panose="030F0702030302020204" pitchFamily="66" charset="0"/>
            </a:endParaRPr>
          </a:p>
        </p:txBody>
      </p:sp>
      <p:sp>
        <p:nvSpPr>
          <p:cNvPr id="92248" name="Rectangle 88"/>
          <p:cNvSpPr/>
          <p:nvPr/>
        </p:nvSpPr>
        <p:spPr>
          <a:xfrm>
            <a:off x="4521518" y="4420553"/>
            <a:ext cx="2451100" cy="15875"/>
          </a:xfrm>
          <a:prstGeom prst="rect">
            <a:avLst/>
          </a:prstGeom>
          <a:solidFill>
            <a:srgbClr val="000000"/>
          </a:solidFill>
          <a:ln w="9525">
            <a:noFill/>
          </a:ln>
        </p:spPr>
        <p:txBody>
          <a:bodyPr/>
          <a:p>
            <a:endParaRPr lang="zh-CN" altLang="en-US" dirty="0">
              <a:latin typeface="Comic Sans MS" panose="030F0702030302020204" pitchFamily="66" charset="0"/>
            </a:endParaRPr>
          </a:p>
        </p:txBody>
      </p:sp>
      <p:sp>
        <p:nvSpPr>
          <p:cNvPr id="92249" name="Rectangle 89"/>
          <p:cNvSpPr/>
          <p:nvPr/>
        </p:nvSpPr>
        <p:spPr>
          <a:xfrm>
            <a:off x="6972618" y="4420553"/>
            <a:ext cx="23812" cy="15875"/>
          </a:xfrm>
          <a:prstGeom prst="rect">
            <a:avLst/>
          </a:prstGeom>
          <a:solidFill>
            <a:srgbClr val="000000"/>
          </a:solidFill>
          <a:ln w="9525">
            <a:noFill/>
          </a:ln>
        </p:spPr>
        <p:txBody>
          <a:bodyPr/>
          <a:p>
            <a:endParaRPr lang="zh-CN" altLang="en-US" dirty="0">
              <a:latin typeface="Comic Sans MS" panose="030F0702030302020204" pitchFamily="66" charset="0"/>
            </a:endParaRPr>
          </a:p>
        </p:txBody>
      </p:sp>
      <p:sp>
        <p:nvSpPr>
          <p:cNvPr id="92250" name="Rectangle 90"/>
          <p:cNvSpPr/>
          <p:nvPr/>
        </p:nvSpPr>
        <p:spPr>
          <a:xfrm>
            <a:off x="862330" y="4436428"/>
            <a:ext cx="23813" cy="287337"/>
          </a:xfrm>
          <a:prstGeom prst="rect">
            <a:avLst/>
          </a:prstGeom>
          <a:solidFill>
            <a:srgbClr val="000000"/>
          </a:solidFill>
          <a:ln w="9525">
            <a:noFill/>
          </a:ln>
        </p:spPr>
        <p:txBody>
          <a:bodyPr/>
          <a:p>
            <a:endParaRPr lang="zh-CN" altLang="en-US" dirty="0">
              <a:latin typeface="Comic Sans MS" panose="030F0702030302020204" pitchFamily="66" charset="0"/>
            </a:endParaRPr>
          </a:p>
        </p:txBody>
      </p:sp>
      <p:sp>
        <p:nvSpPr>
          <p:cNvPr id="92251" name="Rectangle 91"/>
          <p:cNvSpPr/>
          <p:nvPr/>
        </p:nvSpPr>
        <p:spPr>
          <a:xfrm>
            <a:off x="862330" y="4723765"/>
            <a:ext cx="23813" cy="31750"/>
          </a:xfrm>
          <a:prstGeom prst="rect">
            <a:avLst/>
          </a:prstGeom>
          <a:solidFill>
            <a:srgbClr val="000000"/>
          </a:solidFill>
          <a:ln w="9525">
            <a:noFill/>
          </a:ln>
        </p:spPr>
        <p:txBody>
          <a:bodyPr/>
          <a:p>
            <a:endParaRPr lang="zh-CN" altLang="en-US" dirty="0">
              <a:latin typeface="Comic Sans MS" panose="030F0702030302020204" pitchFamily="66" charset="0"/>
            </a:endParaRPr>
          </a:p>
        </p:txBody>
      </p:sp>
      <p:sp>
        <p:nvSpPr>
          <p:cNvPr id="92253" name="Rectangle 93"/>
          <p:cNvSpPr/>
          <p:nvPr/>
        </p:nvSpPr>
        <p:spPr>
          <a:xfrm>
            <a:off x="886143" y="4723765"/>
            <a:ext cx="3622675" cy="31750"/>
          </a:xfrm>
          <a:prstGeom prst="rect">
            <a:avLst/>
          </a:prstGeom>
          <a:solidFill>
            <a:srgbClr val="000000"/>
          </a:solidFill>
          <a:ln w="9525">
            <a:noFill/>
          </a:ln>
        </p:spPr>
        <p:txBody>
          <a:bodyPr/>
          <a:p>
            <a:endParaRPr lang="zh-CN" altLang="en-US" dirty="0">
              <a:latin typeface="Comic Sans MS" panose="030F0702030302020204" pitchFamily="66" charset="0"/>
            </a:endParaRPr>
          </a:p>
        </p:txBody>
      </p:sp>
      <p:sp>
        <p:nvSpPr>
          <p:cNvPr id="92254" name="Rectangle 94"/>
          <p:cNvSpPr/>
          <p:nvPr/>
        </p:nvSpPr>
        <p:spPr>
          <a:xfrm>
            <a:off x="4508818" y="4723765"/>
            <a:ext cx="23812" cy="31750"/>
          </a:xfrm>
          <a:prstGeom prst="rect">
            <a:avLst/>
          </a:prstGeom>
          <a:solidFill>
            <a:srgbClr val="000000"/>
          </a:solidFill>
          <a:ln w="9525">
            <a:noFill/>
          </a:ln>
        </p:spPr>
        <p:txBody>
          <a:bodyPr/>
          <a:p>
            <a:endParaRPr lang="zh-CN" altLang="en-US" dirty="0">
              <a:latin typeface="Comic Sans MS" panose="030F0702030302020204" pitchFamily="66" charset="0"/>
            </a:endParaRPr>
          </a:p>
        </p:txBody>
      </p:sp>
      <p:sp>
        <p:nvSpPr>
          <p:cNvPr id="92255" name="Rectangle 95"/>
          <p:cNvSpPr/>
          <p:nvPr/>
        </p:nvSpPr>
        <p:spPr>
          <a:xfrm>
            <a:off x="4532630" y="4723765"/>
            <a:ext cx="2439988" cy="31750"/>
          </a:xfrm>
          <a:prstGeom prst="rect">
            <a:avLst/>
          </a:prstGeom>
          <a:solidFill>
            <a:srgbClr val="000000"/>
          </a:solidFill>
          <a:ln w="9525">
            <a:noFill/>
          </a:ln>
        </p:spPr>
        <p:txBody>
          <a:bodyPr/>
          <a:p>
            <a:endParaRPr lang="zh-CN" altLang="en-US" dirty="0">
              <a:latin typeface="Comic Sans MS" panose="030F0702030302020204" pitchFamily="66" charset="0"/>
            </a:endParaRPr>
          </a:p>
        </p:txBody>
      </p:sp>
      <p:sp>
        <p:nvSpPr>
          <p:cNvPr id="92256" name="Rectangle 96"/>
          <p:cNvSpPr/>
          <p:nvPr/>
        </p:nvSpPr>
        <p:spPr>
          <a:xfrm>
            <a:off x="6972618" y="4436428"/>
            <a:ext cx="23812" cy="287337"/>
          </a:xfrm>
          <a:prstGeom prst="rect">
            <a:avLst/>
          </a:prstGeom>
          <a:solidFill>
            <a:srgbClr val="000000"/>
          </a:solidFill>
          <a:ln w="9525">
            <a:noFill/>
          </a:ln>
        </p:spPr>
        <p:txBody>
          <a:bodyPr/>
          <a:p>
            <a:endParaRPr lang="zh-CN" altLang="en-US" dirty="0">
              <a:latin typeface="Comic Sans MS" panose="030F0702030302020204" pitchFamily="66" charset="0"/>
            </a:endParaRPr>
          </a:p>
        </p:txBody>
      </p:sp>
      <p:sp>
        <p:nvSpPr>
          <p:cNvPr id="92257" name="Rectangle 97"/>
          <p:cNvSpPr/>
          <p:nvPr/>
        </p:nvSpPr>
        <p:spPr>
          <a:xfrm>
            <a:off x="6972618" y="4723765"/>
            <a:ext cx="23812" cy="31750"/>
          </a:xfrm>
          <a:prstGeom prst="rect">
            <a:avLst/>
          </a:prstGeom>
          <a:solidFill>
            <a:srgbClr val="000000"/>
          </a:solidFill>
          <a:ln w="9525">
            <a:noFill/>
          </a:ln>
        </p:spPr>
        <p:txBody>
          <a:bodyPr/>
          <a:p>
            <a:endParaRPr lang="zh-CN" altLang="en-US" dirty="0">
              <a:latin typeface="Comic Sans MS" panose="030F0702030302020204" pitchFamily="66" charset="0"/>
            </a:endParaRPr>
          </a:p>
        </p:txBody>
      </p:sp>
      <p:sp>
        <p:nvSpPr>
          <p:cNvPr id="92258" name="Rectangle 98"/>
          <p:cNvSpPr/>
          <p:nvPr/>
        </p:nvSpPr>
        <p:spPr>
          <a:xfrm>
            <a:off x="7099618" y="4850765"/>
            <a:ext cx="23812" cy="31750"/>
          </a:xfrm>
          <a:prstGeom prst="rect">
            <a:avLst/>
          </a:prstGeom>
          <a:solidFill>
            <a:srgbClr val="000000"/>
          </a:solidFill>
          <a:ln w="9525">
            <a:noFill/>
          </a:ln>
        </p:spPr>
        <p:txBody>
          <a:bodyPr/>
          <a:p>
            <a:endParaRPr lang="zh-CN" altLang="en-US" dirty="0">
              <a:latin typeface="Comic Sans MS" panose="030F0702030302020204" pitchFamily="66" charset="0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580" y="838580"/>
            <a:ext cx="8229600" cy="0"/>
          </a:xfrm>
          <a:custGeom>
            <a:avLst/>
            <a:gdLst/>
            <a:ahLst/>
            <a:cxnLst/>
            <a:rect l="l" t="t" r="r" b="b"/>
            <a:pathLst>
              <a:path w="8229600">
                <a:moveTo>
                  <a:pt x="0" y="0"/>
                </a:moveTo>
                <a:lnTo>
                  <a:pt x="8229600" y="0"/>
                </a:lnTo>
              </a:path>
            </a:pathLst>
          </a:custGeom>
          <a:ln w="19050">
            <a:solidFill>
              <a:srgbClr val="0064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58470" y="90170"/>
            <a:ext cx="8229600" cy="6889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u="none">
                <a:sym typeface="+mn-ea"/>
              </a:rPr>
              <a:t>PKI: motivation</a:t>
            </a:r>
            <a:endParaRPr lang="en-US" u="none">
              <a:sym typeface="+mn-e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065"/>
              </a:lnSpc>
            </a:pPr>
            <a:fld id="{81D60167-4931-47E6-BA6A-407CBD079E47}" type="slidenum">
              <a:rPr dirty="0"/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458470" y="1066800"/>
            <a:ext cx="8267065" cy="2952115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 marL="355600" indent="-342900" algn="l"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dirty="0">
                <a:latin typeface="Times New Roman" panose="02020603050405020304"/>
                <a:cs typeface="Times New Roman" panose="02020603050405020304"/>
                <a:sym typeface="+mn-ea"/>
              </a:rPr>
              <a:t>Alice wants to communicate with Bob</a:t>
            </a:r>
            <a:endParaRPr lang="en-US" sz="2400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812800" lvl="1" indent="-342900" algn="l"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dirty="0">
                <a:latin typeface="Times New Roman" panose="02020603050405020304"/>
                <a:cs typeface="Times New Roman" panose="02020603050405020304"/>
                <a:sym typeface="+mn-ea"/>
              </a:rPr>
              <a:t>Problem: how to get the public key Bob</a:t>
            </a:r>
            <a:endParaRPr lang="en-US" sz="2400" dirty="0">
              <a:latin typeface="Times New Roman" panose="02020603050405020304"/>
              <a:cs typeface="Times New Roman" panose="02020603050405020304"/>
            </a:endParaRPr>
          </a:p>
          <a:p>
            <a:pPr marL="355600" lvl="1" indent="-342900" algn="l"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endParaRPr lang="en-US" sz="2400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355600" lvl="1" indent="-342900" algn="l"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endParaRPr lang="en-US" sz="2400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355600" lvl="1" indent="-342900" algn="l"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endParaRPr lang="en-US" sz="2400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355600" lvl="1" indent="-342900" algn="l"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endParaRPr lang="en-US" sz="2400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355600" lvl="1" indent="-342900" algn="l"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dirty="0">
                <a:latin typeface="Times New Roman" panose="02020603050405020304"/>
                <a:cs typeface="Times New Roman" panose="02020603050405020304"/>
                <a:sym typeface="+mn-ea"/>
              </a:rPr>
              <a:t>Man-in-the-middle attack</a:t>
            </a:r>
            <a:endParaRPr lang="en-US" sz="2400" dirty="0">
              <a:solidFill>
                <a:schemeClr val="tx1"/>
              </a:solidFill>
              <a:latin typeface="Times New Roman" panose="02020603050405020304"/>
              <a:cs typeface="Times New Roman" panose="02020603050405020304"/>
            </a:endParaRPr>
          </a:p>
        </p:txBody>
      </p:sp>
      <p:graphicFrame>
        <p:nvGraphicFramePr>
          <p:cNvPr id="10242" name="Object 4"/>
          <p:cNvGraphicFramePr/>
          <p:nvPr>
            <p:ph sz="half" idx="2"/>
          </p:nvPr>
        </p:nvGraphicFramePr>
        <p:xfrm>
          <a:off x="984250" y="1960245"/>
          <a:ext cx="6977380" cy="15932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1" imgW="2905125" imgH="771525" progId="Paint.Picture">
                  <p:embed/>
                </p:oleObj>
              </mc:Choice>
              <mc:Fallback>
                <p:oleObj name="" r:id="rId1" imgW="2905125" imgH="771525" progId="Paint.Picture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984250" y="1960245"/>
                        <a:ext cx="6977380" cy="1593215"/>
                      </a:xfrm>
                      <a:prstGeom prst="rect">
                        <a:avLst/>
                      </a:prstGeom>
                      <a:noFill/>
                      <a:ln w="38100"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266" name="Object 4"/>
          <p:cNvGraphicFramePr/>
          <p:nvPr/>
        </p:nvGraphicFramePr>
        <p:xfrm>
          <a:off x="864235" y="4135755"/>
          <a:ext cx="7031355" cy="16027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7" name="" r:id="rId3" imgW="2943225" imgH="847725" progId="Paint.Picture">
                  <p:embed/>
                </p:oleObj>
              </mc:Choice>
              <mc:Fallback>
                <p:oleObj name="" r:id="rId3" imgW="2943225" imgH="847725" progId="Paint.Picture">
                  <p:embed/>
                  <p:pic>
                    <p:nvPicPr>
                      <p:cNvPr id="0" name="图片 307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64235" y="4135755"/>
                        <a:ext cx="7031355" cy="1602740"/>
                      </a:xfrm>
                      <a:prstGeom prst="rect">
                        <a:avLst/>
                      </a:prstGeom>
                      <a:noFill/>
                      <a:ln w="38100"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580" y="838580"/>
            <a:ext cx="8229600" cy="0"/>
          </a:xfrm>
          <a:custGeom>
            <a:avLst/>
            <a:gdLst/>
            <a:ahLst/>
            <a:cxnLst/>
            <a:rect l="l" t="t" r="r" b="b"/>
            <a:pathLst>
              <a:path w="8229600">
                <a:moveTo>
                  <a:pt x="0" y="0"/>
                </a:moveTo>
                <a:lnTo>
                  <a:pt x="8229600" y="0"/>
                </a:lnTo>
              </a:path>
            </a:pathLst>
          </a:custGeom>
          <a:ln w="19050">
            <a:solidFill>
              <a:srgbClr val="0064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58470" y="90170"/>
            <a:ext cx="8229600" cy="6889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u="none">
                <a:sym typeface="+mn-ea"/>
              </a:rPr>
              <a:t>Certificate</a:t>
            </a:r>
            <a:endParaRPr lang="en-US" u="none">
              <a:sym typeface="+mn-e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065"/>
              </a:lnSpc>
            </a:pPr>
            <a:fld id="{81D60167-4931-47E6-BA6A-407CBD079E47}" type="slidenum">
              <a:rPr dirty="0"/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457835" y="1105535"/>
            <a:ext cx="8267065" cy="5307965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 marL="355600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A certificate is a signed message proving that a particular name goes with a public key</a:t>
            </a:r>
            <a:endParaRPr lang="en-US" sz="2400" dirty="0">
              <a:solidFill>
                <a:schemeClr val="tx1"/>
              </a:solidFill>
              <a:latin typeface="Times New Roman" panose="02020603050405020304"/>
              <a:cs typeface="Times New Roman" panose="02020603050405020304"/>
            </a:endParaRPr>
          </a:p>
          <a:p>
            <a:pPr marL="355600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Example:</a:t>
            </a:r>
            <a:endParaRPr lang="en-US" sz="2400" dirty="0">
              <a:solidFill>
                <a:schemeClr val="tx1"/>
              </a:solidFill>
              <a:latin typeface="Times New Roman" panose="02020603050405020304"/>
              <a:cs typeface="Times New Roman" panose="02020603050405020304"/>
            </a:endParaRPr>
          </a:p>
          <a:p>
            <a:pPr marL="812800" lvl="1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[Alice’s public key is 876234]</a:t>
            </a:r>
            <a:r>
              <a:rPr lang="en-US" sz="2000" baseline="-25000" dirty="0">
                <a:solidFill>
                  <a:schemeClr val="tx1"/>
                </a:solidFill>
                <a:uFillTx/>
                <a:latin typeface="Times New Roman" panose="02020603050405020304"/>
                <a:cs typeface="Times New Roman" panose="02020603050405020304"/>
              </a:rPr>
              <a:t>carol</a:t>
            </a:r>
            <a:endParaRPr lang="en-US" sz="2000" dirty="0">
              <a:solidFill>
                <a:schemeClr val="tx1"/>
              </a:solidFill>
              <a:latin typeface="Times New Roman" panose="02020603050405020304"/>
              <a:cs typeface="Times New Roman" panose="02020603050405020304"/>
            </a:endParaRPr>
          </a:p>
          <a:p>
            <a:pPr marL="812800" lvl="1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[Carol’s public key is 676554]</a:t>
            </a:r>
            <a:r>
              <a:rPr lang="en-US" sz="2000" baseline="-25000" dirty="0">
                <a:solidFill>
                  <a:schemeClr val="tx1"/>
                </a:solidFill>
                <a:uFillTx/>
                <a:latin typeface="Times New Roman" panose="02020603050405020304"/>
                <a:cs typeface="Times New Roman" panose="02020603050405020304"/>
              </a:rPr>
              <a:t>Ted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endParaRPr lang="en-US" sz="2000" dirty="0">
              <a:solidFill>
                <a:schemeClr val="tx1"/>
              </a:solidFill>
              <a:latin typeface="Times New Roman" panose="02020603050405020304"/>
              <a:cs typeface="Times New Roman" panose="02020603050405020304"/>
            </a:endParaRPr>
          </a:p>
          <a:p>
            <a:pPr marL="355600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endParaRPr lang="en-US" sz="2400" dirty="0">
              <a:solidFill>
                <a:schemeClr val="tx1"/>
              </a:solidFill>
              <a:latin typeface="Times New Roman" panose="02020603050405020304"/>
              <a:cs typeface="Times New Roman" panose="02020603050405020304"/>
            </a:endParaRPr>
          </a:p>
          <a:p>
            <a:pPr marL="355600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A certificate is signed by a trusted third party</a:t>
            </a:r>
            <a:endParaRPr lang="en-US" sz="2400" dirty="0">
              <a:solidFill>
                <a:schemeClr val="tx1"/>
              </a:solidFill>
              <a:latin typeface="Times New Roman" panose="02020603050405020304"/>
              <a:cs typeface="Times New Roman" panose="02020603050405020304"/>
            </a:endParaRPr>
          </a:p>
          <a:p>
            <a:pPr marL="355600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dirty="0">
                <a:latin typeface="Times New Roman" panose="02020603050405020304"/>
                <a:cs typeface="Times New Roman" panose="02020603050405020304"/>
                <a:sym typeface="+mn-ea"/>
              </a:rPr>
              <a:t>Contains following information</a:t>
            </a:r>
            <a:endParaRPr lang="en-US" sz="2400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812800" lvl="1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000" dirty="0">
                <a:latin typeface="Times New Roman" panose="02020603050405020304"/>
                <a:cs typeface="Times New Roman" panose="02020603050405020304"/>
                <a:sym typeface="+mn-ea"/>
              </a:rPr>
              <a:t>ID (name and address)</a:t>
            </a:r>
            <a:endParaRPr lang="en-US" sz="2000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812800" lvl="1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000" dirty="0">
                <a:latin typeface="Times New Roman" panose="02020603050405020304"/>
                <a:cs typeface="Times New Roman" panose="02020603050405020304"/>
                <a:sym typeface="+mn-ea"/>
              </a:rPr>
              <a:t>Public key</a:t>
            </a:r>
            <a:endParaRPr lang="en-US" sz="2000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812800" lvl="1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000" dirty="0">
                <a:latin typeface="Times New Roman" panose="02020603050405020304"/>
                <a:cs typeface="Times New Roman" panose="02020603050405020304"/>
                <a:sym typeface="+mn-ea"/>
              </a:rPr>
              <a:t>Expiration date</a:t>
            </a:r>
            <a:endParaRPr lang="en-US" sz="2000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812800" lvl="1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000" dirty="0">
                <a:latin typeface="Times New Roman" panose="02020603050405020304"/>
                <a:cs typeface="Times New Roman" panose="02020603050405020304"/>
                <a:sym typeface="+mn-ea"/>
              </a:rPr>
              <a:t>Signature of the certificate</a:t>
            </a:r>
            <a:endParaRPr lang="en-US" sz="2000" dirty="0">
              <a:latin typeface="Times New Roman" panose="02020603050405020304"/>
              <a:cs typeface="Times New Roman" panose="02020603050405020304"/>
            </a:endParaRPr>
          </a:p>
          <a:p>
            <a:pPr marL="355600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endParaRPr lang="en-US" sz="2400" dirty="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580" y="838580"/>
            <a:ext cx="8229600" cy="0"/>
          </a:xfrm>
          <a:custGeom>
            <a:avLst/>
            <a:gdLst/>
            <a:ahLst/>
            <a:cxnLst/>
            <a:rect l="l" t="t" r="r" b="b"/>
            <a:pathLst>
              <a:path w="8229600">
                <a:moveTo>
                  <a:pt x="0" y="0"/>
                </a:moveTo>
                <a:lnTo>
                  <a:pt x="8229600" y="0"/>
                </a:lnTo>
              </a:path>
            </a:pathLst>
          </a:custGeom>
          <a:ln w="19050">
            <a:solidFill>
              <a:srgbClr val="0064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58470" y="90170"/>
            <a:ext cx="7914005" cy="6889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u="none" spc="-5" dirty="0"/>
              <a:t>Trapdoor one-way function</a:t>
            </a:r>
            <a:endParaRPr lang="en-US" u="none" spc="-5" dirty="0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065"/>
              </a:lnSpc>
            </a:pPr>
            <a:fld id="{81D60167-4931-47E6-BA6A-407CBD079E47}" type="slidenum">
              <a:rPr dirty="0"/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535305" y="1179195"/>
            <a:ext cx="8152130" cy="3003550"/>
          </a:xfrm>
          <a:prstGeom prst="rect">
            <a:avLst/>
          </a:prstGeom>
        </p:spPr>
        <p:txBody>
          <a:bodyPr vert="horz" wrap="square" lIns="0" tIns="99695" rIns="0" bIns="0" rtlCol="0">
            <a:spAutoFit/>
          </a:bodyPr>
          <a:lstStyle/>
          <a:p>
            <a:pPr marL="355600" indent="-342900" algn="l">
              <a:lnSpc>
                <a:spcPct val="100000"/>
              </a:lnSpc>
              <a:spcBef>
                <a:spcPts val="785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sz="2400" dirty="0">
                <a:latin typeface="Times New Roman" panose="02020603050405020304"/>
                <a:cs typeface="Times New Roman" panose="02020603050405020304"/>
                <a:sym typeface="+mn-ea"/>
              </a:rPr>
              <a:t>Trapdoor one-way function</a:t>
            </a:r>
            <a:endParaRPr sz="2400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812800" lvl="1" indent="-342900" algn="l">
              <a:lnSpc>
                <a:spcPct val="100000"/>
              </a:lnSpc>
              <a:spcBef>
                <a:spcPts val="785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sz="2000" dirty="0">
                <a:latin typeface="Times New Roman" panose="02020603050405020304"/>
                <a:cs typeface="Times New Roman" panose="02020603050405020304"/>
                <a:sym typeface="+mn-ea"/>
              </a:rPr>
              <a:t>Y=f</a:t>
            </a:r>
            <a:r>
              <a:rPr sz="2000" baseline="-25000" dirty="0">
                <a:solidFill>
                  <a:schemeClr val="tx1"/>
                </a:solidFill>
                <a:uFillTx/>
                <a:latin typeface="Times New Roman" panose="02020603050405020304"/>
                <a:cs typeface="Times New Roman" panose="02020603050405020304"/>
                <a:sym typeface="+mn-ea"/>
              </a:rPr>
              <a:t>k</a:t>
            </a:r>
            <a:r>
              <a:rPr sz="2000" dirty="0">
                <a:latin typeface="Times New Roman" panose="02020603050405020304"/>
                <a:cs typeface="Times New Roman" panose="02020603050405020304"/>
                <a:sym typeface="+mn-ea"/>
              </a:rPr>
              <a:t>(X): easy to compute if k and X are known</a:t>
            </a:r>
            <a:endParaRPr sz="2000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812800" lvl="1" indent="-342900" algn="l">
              <a:lnSpc>
                <a:spcPct val="100000"/>
              </a:lnSpc>
              <a:spcBef>
                <a:spcPts val="785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sz="2000" dirty="0">
                <a:latin typeface="Times New Roman" panose="02020603050405020304"/>
                <a:cs typeface="Times New Roman" panose="02020603050405020304"/>
                <a:sym typeface="+mn-ea"/>
              </a:rPr>
              <a:t>X=f</a:t>
            </a:r>
            <a:r>
              <a:rPr lang="en-US" sz="2000" baseline="30000" dirty="0">
                <a:uFillTx/>
                <a:latin typeface="Times New Roman" panose="02020603050405020304"/>
                <a:cs typeface="Times New Roman" panose="02020603050405020304"/>
                <a:sym typeface="+mn-ea"/>
              </a:rPr>
              <a:t>-1</a:t>
            </a:r>
            <a:r>
              <a:rPr sz="2000" baseline="-25000" dirty="0">
                <a:uFillTx/>
                <a:latin typeface="Times New Roman" panose="02020603050405020304"/>
                <a:cs typeface="Times New Roman" panose="02020603050405020304"/>
                <a:sym typeface="+mn-ea"/>
              </a:rPr>
              <a:t>k</a:t>
            </a:r>
            <a:r>
              <a:rPr sz="2000" dirty="0">
                <a:latin typeface="Times New Roman" panose="02020603050405020304"/>
                <a:cs typeface="Times New Roman" panose="02020603050405020304"/>
                <a:sym typeface="+mn-ea"/>
              </a:rPr>
              <a:t>(Y): easy to compute if k and Y are known</a:t>
            </a:r>
            <a:endParaRPr sz="2000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812800" lvl="1" indent="-342900" algn="l">
              <a:lnSpc>
                <a:spcPct val="100000"/>
              </a:lnSpc>
              <a:spcBef>
                <a:spcPts val="785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sz="2000" dirty="0">
                <a:latin typeface="Times New Roman" panose="02020603050405020304"/>
                <a:cs typeface="Times New Roman" panose="02020603050405020304"/>
                <a:sym typeface="+mn-ea"/>
              </a:rPr>
              <a:t>X=f</a:t>
            </a:r>
            <a:r>
              <a:rPr lang="en-US" sz="2000" baseline="30000" dirty="0">
                <a:uFillTx/>
                <a:latin typeface="Times New Roman" panose="02020603050405020304"/>
                <a:cs typeface="Times New Roman" panose="02020603050405020304"/>
                <a:sym typeface="+mn-ea"/>
              </a:rPr>
              <a:t>-1</a:t>
            </a:r>
            <a:r>
              <a:rPr sz="2000" baseline="-25000" dirty="0">
                <a:uFillTx/>
                <a:latin typeface="Times New Roman" panose="02020603050405020304"/>
                <a:cs typeface="Times New Roman" panose="02020603050405020304"/>
                <a:sym typeface="+mn-ea"/>
              </a:rPr>
              <a:t>k</a:t>
            </a:r>
            <a:r>
              <a:rPr sz="2000" dirty="0">
                <a:latin typeface="Times New Roman" panose="02020603050405020304"/>
                <a:cs typeface="Times New Roman" panose="02020603050405020304"/>
                <a:sym typeface="+mn-ea"/>
              </a:rPr>
              <a:t>(Y): hard if Y is known but k is unknown</a:t>
            </a:r>
            <a:endParaRPr sz="2000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355600" indent="-342900" algn="l">
              <a:lnSpc>
                <a:spcPct val="100000"/>
              </a:lnSpc>
              <a:spcBef>
                <a:spcPts val="785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endParaRPr sz="2400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355600" indent="-342900" algn="just">
              <a:lnSpc>
                <a:spcPct val="100000"/>
              </a:lnSpc>
              <a:spcBef>
                <a:spcPts val="785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sz="2400" dirty="0">
                <a:latin typeface="Times New Roman" panose="02020603050405020304"/>
                <a:cs typeface="Times New Roman" panose="02020603050405020304"/>
                <a:sym typeface="+mn-ea"/>
              </a:rPr>
              <a:t>Goal of designing </a:t>
            </a:r>
            <a:r>
              <a:rPr lang="en-US" sz="2400" dirty="0">
                <a:latin typeface="Times New Roman" panose="02020603050405020304"/>
                <a:cs typeface="Times New Roman" panose="02020603050405020304"/>
                <a:sym typeface="+mn-ea"/>
              </a:rPr>
              <a:t>asymmetric</a:t>
            </a:r>
            <a:r>
              <a:rPr sz="2400" dirty="0">
                <a:latin typeface="Times New Roman" panose="02020603050405020304"/>
                <a:cs typeface="Times New Roman" panose="02020603050405020304"/>
                <a:sym typeface="+mn-ea"/>
              </a:rPr>
              <a:t> algorithm is to find appropriate trapdoor one-way function</a:t>
            </a:r>
            <a:endParaRPr sz="2400" dirty="0">
              <a:latin typeface="Times New Roman" panose="02020603050405020304"/>
              <a:cs typeface="Times New Roman" panose="02020603050405020304"/>
              <a:sym typeface="+mn-ea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580" y="838580"/>
            <a:ext cx="8229600" cy="0"/>
          </a:xfrm>
          <a:custGeom>
            <a:avLst/>
            <a:gdLst/>
            <a:ahLst/>
            <a:cxnLst/>
            <a:rect l="l" t="t" r="r" b="b"/>
            <a:pathLst>
              <a:path w="8229600">
                <a:moveTo>
                  <a:pt x="0" y="0"/>
                </a:moveTo>
                <a:lnTo>
                  <a:pt x="8229600" y="0"/>
                </a:lnTo>
              </a:path>
            </a:pathLst>
          </a:custGeom>
          <a:ln w="19050">
            <a:solidFill>
              <a:srgbClr val="0064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58470" y="90170"/>
            <a:ext cx="8229600" cy="6889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u="none">
                <a:sym typeface="+mn-ea"/>
              </a:rPr>
              <a:t>Certificate: example</a:t>
            </a:r>
            <a:endParaRPr lang="en-US" u="none">
              <a:sym typeface="+mn-e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065"/>
              </a:lnSpc>
            </a:pPr>
            <a:fld id="{81D60167-4931-47E6-BA6A-407CBD079E47}" type="slidenum">
              <a:rPr dirty="0"/>
            </a:fld>
            <a:endParaRPr dirty="0"/>
          </a:p>
        </p:txBody>
      </p:sp>
      <p:pic>
        <p:nvPicPr>
          <p:cNvPr id="95236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6070" y="907415"/>
            <a:ext cx="5129530" cy="5775325"/>
          </a:xfrm>
          <a:prstGeom prst="rect">
            <a:avLst/>
          </a:prstGeom>
          <a:noFill/>
          <a:ln w="9525">
            <a:noFill/>
          </a:ln>
        </p:spPr>
      </p:pic>
      <p:graphicFrame>
        <p:nvGraphicFramePr>
          <p:cNvPr id="6" name="对象 5"/>
          <p:cNvGraphicFramePr/>
          <p:nvPr/>
        </p:nvGraphicFramePr>
        <p:xfrm>
          <a:off x="5321300" y="1090295"/>
          <a:ext cx="3532505" cy="51092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" name="" r:id="rId2" imgW="3886200" imgH="4924425" progId="Paint.Picture">
                  <p:embed/>
                </p:oleObj>
              </mc:Choice>
              <mc:Fallback>
                <p:oleObj name="" r:id="rId2" imgW="3886200" imgH="4924425" progId="Paint.Picture">
                  <p:embed/>
                  <p:pic>
                    <p:nvPicPr>
                      <p:cNvPr id="0" name="图片 6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21300" y="1090295"/>
                        <a:ext cx="3532505" cy="51092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580" y="838580"/>
            <a:ext cx="8229600" cy="0"/>
          </a:xfrm>
          <a:custGeom>
            <a:avLst/>
            <a:gdLst/>
            <a:ahLst/>
            <a:cxnLst/>
            <a:rect l="l" t="t" r="r" b="b"/>
            <a:pathLst>
              <a:path w="8229600">
                <a:moveTo>
                  <a:pt x="0" y="0"/>
                </a:moveTo>
                <a:lnTo>
                  <a:pt x="8229600" y="0"/>
                </a:lnTo>
              </a:path>
            </a:pathLst>
          </a:custGeom>
          <a:ln w="19050">
            <a:solidFill>
              <a:srgbClr val="0064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58470" y="90170"/>
            <a:ext cx="8229600" cy="6889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u="none">
                <a:sym typeface="+mn-ea"/>
              </a:rPr>
              <a:t>Using certificate</a:t>
            </a:r>
            <a:endParaRPr lang="en-US" u="none">
              <a:sym typeface="+mn-e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065"/>
              </a:lnSpc>
            </a:pPr>
            <a:fld id="{81D60167-4931-47E6-BA6A-407CBD079E47}" type="slidenum">
              <a:rPr dirty="0"/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458470" y="915035"/>
            <a:ext cx="8267065" cy="1985010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 marL="355600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dirty="0">
                <a:latin typeface="Times New Roman" panose="02020603050405020304"/>
                <a:cs typeface="Times New Roman" panose="02020603050405020304"/>
                <a:sym typeface="+mn-ea"/>
              </a:rPr>
              <a:t>A trusted third party Trent signs certificate of Bob</a:t>
            </a:r>
            <a:endParaRPr lang="en-US" sz="2400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355600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endParaRPr lang="en-US" sz="2400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355600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dirty="0">
                <a:latin typeface="Times New Roman" panose="02020603050405020304"/>
                <a:cs typeface="Times New Roman" panose="02020603050405020304"/>
                <a:sym typeface="+mn-ea"/>
              </a:rPr>
              <a:t>If Alice has public key of Trent, she can verify certificate of Bob</a:t>
            </a:r>
            <a:endParaRPr sz="2400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812800" lvl="1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000" dirty="0">
                <a:latin typeface="Times New Roman" panose="02020603050405020304"/>
                <a:cs typeface="Times New Roman" panose="02020603050405020304"/>
                <a:sym typeface="+mn-ea"/>
              </a:rPr>
              <a:t>Alice trusts Trent</a:t>
            </a:r>
            <a:endParaRPr lang="en-US" sz="2000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12700" indent="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None/>
              <a:tabLst>
                <a:tab pos="354965" algn="l"/>
                <a:tab pos="355600" algn="l"/>
              </a:tabLst>
            </a:pPr>
            <a:endParaRPr lang="en-US" sz="2000" dirty="0">
              <a:latin typeface="Times New Roman" panose="02020603050405020304"/>
              <a:cs typeface="Times New Roman" panose="02020603050405020304"/>
              <a:sym typeface="+mn-ea"/>
            </a:endParaRPr>
          </a:p>
        </p:txBody>
      </p:sp>
      <p:graphicFrame>
        <p:nvGraphicFramePr>
          <p:cNvPr id="12290" name="Object 4"/>
          <p:cNvGraphicFramePr/>
          <p:nvPr>
            <p:ph sz="half" idx="2"/>
          </p:nvPr>
        </p:nvGraphicFramePr>
        <p:xfrm>
          <a:off x="1009650" y="2758282"/>
          <a:ext cx="7124700" cy="29800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8" name="" r:id="rId1" imgW="2847975" imgH="1190625" progId="Paint.Picture">
                  <p:embed/>
                </p:oleObj>
              </mc:Choice>
              <mc:Fallback>
                <p:oleObj name="" r:id="rId1" imgW="2847975" imgH="1190625" progId="Paint.Picture">
                  <p:embed/>
                  <p:pic>
                    <p:nvPicPr>
                      <p:cNvPr id="0" name="图片 3077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009650" y="2758282"/>
                        <a:ext cx="7124700" cy="2980055"/>
                      </a:xfrm>
                      <a:prstGeom prst="rect">
                        <a:avLst/>
                      </a:prstGeom>
                      <a:noFill/>
                      <a:ln w="38100"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580" y="838580"/>
            <a:ext cx="8229600" cy="0"/>
          </a:xfrm>
          <a:custGeom>
            <a:avLst/>
            <a:gdLst/>
            <a:ahLst/>
            <a:cxnLst/>
            <a:rect l="l" t="t" r="r" b="b"/>
            <a:pathLst>
              <a:path w="8229600">
                <a:moveTo>
                  <a:pt x="0" y="0"/>
                </a:moveTo>
                <a:lnTo>
                  <a:pt x="8229600" y="0"/>
                </a:lnTo>
              </a:path>
            </a:pathLst>
          </a:custGeom>
          <a:ln w="19050">
            <a:solidFill>
              <a:srgbClr val="0064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57835" y="90170"/>
            <a:ext cx="8685530" cy="6889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u="none" spc="-5" dirty="0">
                <a:sym typeface="+mn-ea"/>
              </a:rPr>
              <a:t>Issue and check certificate</a:t>
            </a:r>
            <a:endParaRPr lang="en-US" u="none" spc="-5" dirty="0">
              <a:sym typeface="+mn-e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065"/>
              </a:lnSpc>
            </a:pPr>
            <a:fld id="{81D60167-4931-47E6-BA6A-407CBD079E47}" type="slidenum">
              <a:rPr dirty="0"/>
            </a:fld>
            <a:endParaRPr dirty="0"/>
          </a:p>
        </p:txBody>
      </p:sp>
      <p:graphicFrame>
        <p:nvGraphicFramePr>
          <p:cNvPr id="6" name="对象 5"/>
          <p:cNvGraphicFramePr/>
          <p:nvPr/>
        </p:nvGraphicFramePr>
        <p:xfrm>
          <a:off x="457200" y="905510"/>
          <a:ext cx="7914640" cy="58845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" name="" r:id="rId1" imgW="6086475" imgH="4819650" progId="Paint.Picture">
                  <p:embed/>
                </p:oleObj>
              </mc:Choice>
              <mc:Fallback>
                <p:oleObj name="" r:id="rId1" imgW="6086475" imgH="4819650" progId="Paint.Picture">
                  <p:embed/>
                  <p:pic>
                    <p:nvPicPr>
                      <p:cNvPr id="0" name="图片 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57200" y="905510"/>
                        <a:ext cx="7914640" cy="58845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580" y="838580"/>
            <a:ext cx="8229600" cy="0"/>
          </a:xfrm>
          <a:custGeom>
            <a:avLst/>
            <a:gdLst/>
            <a:ahLst/>
            <a:cxnLst/>
            <a:rect l="l" t="t" r="r" b="b"/>
            <a:pathLst>
              <a:path w="8229600">
                <a:moveTo>
                  <a:pt x="0" y="0"/>
                </a:moveTo>
                <a:lnTo>
                  <a:pt x="8229600" y="0"/>
                </a:lnTo>
              </a:path>
            </a:pathLst>
          </a:custGeom>
          <a:ln w="19050">
            <a:solidFill>
              <a:srgbClr val="0064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57835" y="90170"/>
            <a:ext cx="8685530" cy="6889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l">
              <a:lnSpc>
                <a:spcPct val="100000"/>
              </a:lnSpc>
              <a:spcBef>
                <a:spcPts val="95"/>
              </a:spcBef>
              <a:buClrTx/>
              <a:buSzTx/>
              <a:buFontTx/>
            </a:pPr>
            <a:r>
              <a:rPr lang="en-US" u="none" spc="-5" dirty="0">
                <a:sym typeface="+mn-ea"/>
              </a:rPr>
              <a:t>Public key infrastructure (PKI)</a:t>
            </a:r>
            <a:endParaRPr lang="en-US" u="none" spc="-5" dirty="0">
              <a:sym typeface="+mn-e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065"/>
              </a:lnSpc>
            </a:pPr>
            <a:fld id="{81D60167-4931-47E6-BA6A-407CBD079E47}" type="slidenum">
              <a:rPr dirty="0"/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421640" y="784860"/>
            <a:ext cx="8039735" cy="3525520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770"/>
              </a:spcBef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dirty="0">
                <a:latin typeface="Times New Roman" panose="02020603050405020304"/>
                <a:cs typeface="Times New Roman" panose="02020603050405020304"/>
                <a:sym typeface="+mn-ea"/>
              </a:rPr>
              <a:t>An infrustructure containing</a:t>
            </a:r>
            <a:r>
              <a:rPr sz="2400" dirty="0">
                <a:latin typeface="Times New Roman" panose="02020603050405020304"/>
                <a:cs typeface="Times New Roman" panose="02020603050405020304"/>
                <a:sym typeface="+mn-ea"/>
              </a:rPr>
              <a:t> all necessary components to securely distribute public keys</a:t>
            </a:r>
            <a:endParaRPr sz="2400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355600" marR="5080" indent="-342900">
              <a:lnSpc>
                <a:spcPct val="100000"/>
              </a:lnSpc>
              <a:spcBef>
                <a:spcPts val="675"/>
              </a:spcBef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endParaRPr lang="en-US" sz="2400" spc="-5" dirty="0">
              <a:solidFill>
                <a:schemeClr val="tx1"/>
              </a:solidFill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355600" marR="5080" indent="-342900">
              <a:lnSpc>
                <a:spcPct val="100000"/>
              </a:lnSpc>
              <a:spcBef>
                <a:spcPts val="675"/>
              </a:spcBef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spc="-5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  <a:sym typeface="+mn-ea"/>
              </a:rPr>
              <a:t>Certificate Authority (CA)</a:t>
            </a:r>
            <a:endParaRPr lang="en-US" sz="2400" spc="-5" dirty="0">
              <a:solidFill>
                <a:schemeClr val="tx1"/>
              </a:solidFill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355600" marR="5080" indent="-342900">
              <a:lnSpc>
                <a:spcPct val="100000"/>
              </a:lnSpc>
              <a:spcBef>
                <a:spcPts val="675"/>
              </a:spcBef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spc="-5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  <a:sym typeface="+mn-ea"/>
              </a:rPr>
              <a:t>Certificates</a:t>
            </a:r>
            <a:endParaRPr lang="en-US" sz="2400" spc="-5" dirty="0">
              <a:solidFill>
                <a:schemeClr val="tx1"/>
              </a:solidFill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355600" marR="5080" indent="-342900">
              <a:lnSpc>
                <a:spcPct val="100000"/>
              </a:lnSpc>
              <a:spcBef>
                <a:spcPts val="675"/>
              </a:spcBef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spc="-5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  <a:sym typeface="+mn-ea"/>
              </a:rPr>
              <a:t>Registration Authorities (RA)</a:t>
            </a:r>
            <a:endParaRPr lang="en-US" sz="2400" spc="-5" dirty="0">
              <a:solidFill>
                <a:schemeClr val="tx1"/>
              </a:solidFill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355600" marR="5080" indent="-342900">
              <a:lnSpc>
                <a:spcPct val="100000"/>
              </a:lnSpc>
              <a:spcBef>
                <a:spcPts val="675"/>
              </a:spcBef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spc="-5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  <a:sym typeface="+mn-ea"/>
              </a:rPr>
              <a:t>A repository for retrieving certificates</a:t>
            </a:r>
            <a:endParaRPr lang="en-US" sz="2400" spc="-5" dirty="0">
              <a:solidFill>
                <a:schemeClr val="tx1"/>
              </a:solidFill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355600" marR="5080" indent="-342900">
              <a:lnSpc>
                <a:spcPct val="100000"/>
              </a:lnSpc>
              <a:spcBef>
                <a:spcPts val="675"/>
              </a:spcBef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spc="-5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  <a:sym typeface="+mn-ea"/>
              </a:rPr>
              <a:t>A method of revoking/updating certificates</a:t>
            </a:r>
            <a:endParaRPr lang="en-US" sz="2400" spc="-5" dirty="0">
              <a:solidFill>
                <a:schemeClr val="tx1"/>
              </a:solidFill>
              <a:latin typeface="Times New Roman" panose="02020603050405020304"/>
              <a:cs typeface="Times New Roman" panose="02020603050405020304"/>
              <a:sym typeface="+mn-ea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580" y="838580"/>
            <a:ext cx="8229600" cy="0"/>
          </a:xfrm>
          <a:custGeom>
            <a:avLst/>
            <a:gdLst/>
            <a:ahLst/>
            <a:cxnLst/>
            <a:rect l="l" t="t" r="r" b="b"/>
            <a:pathLst>
              <a:path w="8229600">
                <a:moveTo>
                  <a:pt x="0" y="0"/>
                </a:moveTo>
                <a:lnTo>
                  <a:pt x="8229600" y="0"/>
                </a:lnTo>
              </a:path>
            </a:pathLst>
          </a:custGeom>
          <a:ln w="19050">
            <a:solidFill>
              <a:srgbClr val="0064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22275" y="90170"/>
            <a:ext cx="8721090" cy="13658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u="none" dirty="0">
                <a:sym typeface="+mn-ea"/>
              </a:rPr>
              <a:t>Certification Authorities (CA)</a:t>
            </a:r>
            <a:br>
              <a:rPr lang="en-US" u="none" spc="-5" dirty="0">
                <a:sym typeface="+mn-ea"/>
              </a:rPr>
            </a:br>
            <a:endParaRPr lang="en-US" u="none" spc="-5" dirty="0">
              <a:sym typeface="+mn-e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065"/>
              </a:lnSpc>
            </a:pPr>
            <a:fld id="{81D60167-4931-47E6-BA6A-407CBD079E47}" type="slidenum">
              <a:rPr dirty="0"/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422275" y="914400"/>
            <a:ext cx="8228965" cy="4016375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685"/>
              </a:spcBef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dirty="0">
                <a:latin typeface="Times New Roman" panose="02020603050405020304"/>
                <a:cs typeface="Times New Roman" panose="02020603050405020304"/>
                <a:sym typeface="+mn-ea"/>
              </a:rPr>
              <a:t>A</a:t>
            </a:r>
            <a:r>
              <a:rPr sz="2400" dirty="0">
                <a:latin typeface="Times New Roman" panose="02020603050405020304"/>
                <a:cs typeface="Times New Roman" panose="02020603050405020304"/>
                <a:sym typeface="+mn-ea"/>
              </a:rPr>
              <a:t> trusted </a:t>
            </a:r>
            <a:r>
              <a:rPr lang="en-US" sz="2400" dirty="0">
                <a:latin typeface="Times New Roman" panose="02020603050405020304"/>
                <a:cs typeface="Times New Roman" panose="02020603050405020304"/>
                <a:sym typeface="+mn-ea"/>
              </a:rPr>
              <a:t>e</a:t>
            </a:r>
            <a:r>
              <a:rPr sz="2400" dirty="0">
                <a:latin typeface="Times New Roman" panose="02020603050405020304"/>
                <a:cs typeface="Times New Roman" panose="02020603050405020304"/>
                <a:sym typeface="+mn-ea"/>
              </a:rPr>
              <a:t>n</a:t>
            </a:r>
            <a:r>
              <a:rPr lang="en-US" sz="2400" dirty="0">
                <a:latin typeface="Times New Roman" panose="02020603050405020304"/>
                <a:cs typeface="Times New Roman" panose="02020603050405020304"/>
                <a:sym typeface="+mn-ea"/>
              </a:rPr>
              <a:t>tity </a:t>
            </a:r>
            <a:r>
              <a:rPr sz="2400" dirty="0">
                <a:latin typeface="Times New Roman" panose="02020603050405020304"/>
                <a:cs typeface="Times New Roman" panose="02020603050405020304"/>
                <a:sym typeface="+mn-ea"/>
              </a:rPr>
              <a:t>maintain</a:t>
            </a:r>
            <a:r>
              <a:rPr lang="en-US" sz="2400" dirty="0">
                <a:latin typeface="Times New Roman" panose="02020603050405020304"/>
                <a:cs typeface="Times New Roman" panose="02020603050405020304"/>
                <a:sym typeface="+mn-ea"/>
              </a:rPr>
              <a:t>ing</a:t>
            </a:r>
            <a:r>
              <a:rPr sz="2400" dirty="0">
                <a:latin typeface="Times New Roman" panose="02020603050405020304"/>
                <a:cs typeface="Times New Roman" panose="02020603050405020304"/>
                <a:sym typeface="+mn-ea"/>
              </a:rPr>
              <a:t> public keys for all nodes </a:t>
            </a:r>
            <a:endParaRPr sz="2400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812800" lvl="1" indent="-342900">
              <a:lnSpc>
                <a:spcPct val="100000"/>
              </a:lnSpc>
              <a:spcBef>
                <a:spcPts val="685"/>
              </a:spcBef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sz="2000" dirty="0">
                <a:latin typeface="Times New Roman" panose="02020603050405020304"/>
                <a:cs typeface="Times New Roman" panose="02020603050405020304"/>
                <a:sym typeface="+mn-ea"/>
              </a:rPr>
              <a:t>Each node maintains its own private key</a:t>
            </a:r>
            <a:endParaRPr sz="2000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355600" indent="-342900">
              <a:lnSpc>
                <a:spcPct val="100000"/>
              </a:lnSpc>
              <a:spcBef>
                <a:spcPts val="685"/>
              </a:spcBef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endParaRPr sz="2400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355600" indent="-342900">
              <a:lnSpc>
                <a:spcPct val="100000"/>
              </a:lnSpc>
              <a:spcBef>
                <a:spcPts val="685"/>
              </a:spcBef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dirty="0">
                <a:latin typeface="Times New Roman" panose="02020603050405020304"/>
                <a:cs typeface="Times New Roman" panose="02020603050405020304"/>
                <a:sym typeface="+mn-ea"/>
              </a:rPr>
              <a:t>CA authenticates each new participant Alice physically</a:t>
            </a:r>
            <a:endParaRPr lang="en-US" sz="2400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355600" indent="-342900">
              <a:lnSpc>
                <a:spcPct val="100000"/>
              </a:lnSpc>
              <a:spcBef>
                <a:spcPts val="685"/>
              </a:spcBef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dirty="0">
                <a:latin typeface="Times New Roman" panose="02020603050405020304"/>
                <a:cs typeface="Times New Roman" panose="02020603050405020304"/>
                <a:sym typeface="+mn-ea"/>
              </a:rPr>
              <a:t>Alice creates a pair of public, private keys </a:t>
            </a:r>
            <a:endParaRPr lang="en-US" sz="2400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355600" indent="-342900">
              <a:lnSpc>
                <a:spcPct val="100000"/>
              </a:lnSpc>
              <a:spcBef>
                <a:spcPts val="685"/>
              </a:spcBef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dirty="0">
                <a:latin typeface="Times New Roman" panose="02020603050405020304"/>
                <a:cs typeface="Times New Roman" panose="02020603050405020304"/>
                <a:sym typeface="+mn-ea"/>
              </a:rPr>
              <a:t>CA creates and signs certificate of Alice</a:t>
            </a:r>
            <a:endParaRPr lang="en-US" sz="2400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355600" indent="-342900">
              <a:lnSpc>
                <a:spcPct val="100000"/>
              </a:lnSpc>
              <a:spcBef>
                <a:spcPts val="685"/>
              </a:spcBef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endParaRPr lang="en-US" sz="2400" spc="-5" dirty="0">
              <a:solidFill>
                <a:schemeClr val="tx1"/>
              </a:solidFill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355600" indent="-342900">
              <a:lnSpc>
                <a:spcPct val="100000"/>
              </a:lnSpc>
              <a:spcBef>
                <a:spcPts val="685"/>
              </a:spcBef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spc="-5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  <a:sym typeface="+mn-ea"/>
              </a:rPr>
              <a:t>A CA can be public or private</a:t>
            </a:r>
            <a:endParaRPr lang="en-US" sz="2400" spc="-5" dirty="0">
              <a:solidFill>
                <a:schemeClr val="tx1"/>
              </a:solidFill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355600" indent="-342900">
              <a:lnSpc>
                <a:spcPct val="100000"/>
              </a:lnSpc>
              <a:spcBef>
                <a:spcPts val="685"/>
              </a:spcBef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spc="-5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  <a:sym typeface="+mn-ea"/>
              </a:rPr>
              <a:t>Mutiple CAs can form a trust chain</a:t>
            </a:r>
            <a:endParaRPr lang="en-US" sz="2400" spc="-5" dirty="0">
              <a:solidFill>
                <a:schemeClr val="tx1"/>
              </a:solidFill>
              <a:latin typeface="Times New Roman" panose="02020603050405020304"/>
              <a:cs typeface="Times New Roman" panose="02020603050405020304"/>
              <a:sym typeface="+mn-ea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580" y="838580"/>
            <a:ext cx="8229600" cy="0"/>
          </a:xfrm>
          <a:custGeom>
            <a:avLst/>
            <a:gdLst/>
            <a:ahLst/>
            <a:cxnLst/>
            <a:rect l="l" t="t" r="r" b="b"/>
            <a:pathLst>
              <a:path w="8229600">
                <a:moveTo>
                  <a:pt x="0" y="0"/>
                </a:moveTo>
                <a:lnTo>
                  <a:pt x="8229600" y="0"/>
                </a:lnTo>
              </a:path>
            </a:pathLst>
          </a:custGeom>
          <a:ln w="19050">
            <a:solidFill>
              <a:srgbClr val="0064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22275" y="90170"/>
            <a:ext cx="8721090" cy="6889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u="none" dirty="0">
                <a:sym typeface="+mn-ea"/>
              </a:rPr>
              <a:t>CA hierharchy</a:t>
            </a:r>
            <a:endParaRPr lang="en-US" u="none" spc="-5" dirty="0">
              <a:sym typeface="+mn-e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065"/>
              </a:lnSpc>
            </a:pPr>
            <a:fld id="{81D60167-4931-47E6-BA6A-407CBD079E47}" type="slidenum">
              <a:rPr dirty="0"/>
            </a:fld>
            <a:endParaRPr dirty="0"/>
          </a:p>
        </p:txBody>
      </p:sp>
      <p:graphicFrame>
        <p:nvGraphicFramePr>
          <p:cNvPr id="13314" name="Object 4"/>
          <p:cNvGraphicFramePr/>
          <p:nvPr>
            <p:ph sz="half" idx="2"/>
          </p:nvPr>
        </p:nvGraphicFramePr>
        <p:xfrm>
          <a:off x="458470" y="1390650"/>
          <a:ext cx="8308975" cy="44373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9" name="" r:id="rId1" imgW="3609975" imgH="1714500" progId="Paint.Picture">
                  <p:embed/>
                </p:oleObj>
              </mc:Choice>
              <mc:Fallback>
                <p:oleObj name="" r:id="rId1" imgW="3609975" imgH="1714500" progId="Paint.Picture">
                  <p:embed/>
                  <p:pic>
                    <p:nvPicPr>
                      <p:cNvPr id="0" name="图片 3078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58470" y="1390650"/>
                        <a:ext cx="8308975" cy="4437380"/>
                      </a:xfrm>
                      <a:prstGeom prst="rect">
                        <a:avLst/>
                      </a:prstGeom>
                      <a:noFill/>
                      <a:ln w="38100"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580" y="838580"/>
            <a:ext cx="8229600" cy="0"/>
          </a:xfrm>
          <a:custGeom>
            <a:avLst/>
            <a:gdLst/>
            <a:ahLst/>
            <a:cxnLst/>
            <a:rect l="l" t="t" r="r" b="b"/>
            <a:pathLst>
              <a:path w="8229600">
                <a:moveTo>
                  <a:pt x="0" y="0"/>
                </a:moveTo>
                <a:lnTo>
                  <a:pt x="8229600" y="0"/>
                </a:lnTo>
              </a:path>
            </a:pathLst>
          </a:custGeom>
          <a:ln w="19050">
            <a:solidFill>
              <a:srgbClr val="0064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22275" y="90170"/>
            <a:ext cx="8721090" cy="6889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u="none" spc="-5" dirty="0">
                <a:sym typeface="+mn-ea"/>
              </a:rPr>
              <a:t>Registration Authorities (RA)</a:t>
            </a:r>
            <a:endParaRPr lang="en-US" u="none" spc="-5" dirty="0">
              <a:sym typeface="+mn-e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065"/>
              </a:lnSpc>
            </a:pPr>
            <a:fld id="{81D60167-4931-47E6-BA6A-407CBD079E47}" type="slidenum">
              <a:rPr dirty="0"/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422275" y="914400"/>
            <a:ext cx="8228965" cy="4066540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 marL="355600" indent="-342900" algn="l">
              <a:lnSpc>
                <a:spcPct val="100000"/>
              </a:lnSpc>
              <a:spcBef>
                <a:spcPts val="77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sz="2400" dirty="0">
                <a:latin typeface="Times New Roman" panose="02020603050405020304"/>
                <a:cs typeface="Times New Roman" panose="02020603050405020304"/>
                <a:sym typeface="+mn-ea"/>
              </a:rPr>
              <a:t>CA </a:t>
            </a:r>
            <a:r>
              <a:rPr lang="en-US" sz="2400" dirty="0">
                <a:latin typeface="Times New Roman" panose="02020603050405020304"/>
                <a:cs typeface="Times New Roman" panose="02020603050405020304"/>
                <a:sym typeface="+mn-ea"/>
              </a:rPr>
              <a:t>can delegate registration of new participants to RAs</a:t>
            </a:r>
            <a:endParaRPr sz="2400" dirty="0">
              <a:latin typeface="Times New Roman" panose="02020603050405020304"/>
              <a:cs typeface="Times New Roman" panose="02020603050405020304"/>
            </a:endParaRPr>
          </a:p>
          <a:p>
            <a:pPr marL="355600" indent="-342900" algn="l">
              <a:spcBef>
                <a:spcPts val="77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endParaRPr sz="2400" dirty="0">
              <a:latin typeface="Times New Roman" panose="02020603050405020304"/>
              <a:cs typeface="Times New Roman" panose="02020603050405020304"/>
            </a:endParaRPr>
          </a:p>
          <a:p>
            <a:pPr marL="355600" indent="-342900" algn="l">
              <a:spcBef>
                <a:spcPts val="77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sz="2400" dirty="0">
                <a:latin typeface="Times New Roman" panose="02020603050405020304"/>
                <a:cs typeface="Times New Roman" panose="02020603050405020304"/>
                <a:sym typeface="+mn-ea"/>
              </a:rPr>
              <a:t>RA </a:t>
            </a:r>
            <a:r>
              <a:rPr lang="en-US" sz="2400" dirty="0">
                <a:latin typeface="Times New Roman" panose="02020603050405020304"/>
                <a:cs typeface="Times New Roman" panose="02020603050405020304"/>
                <a:sym typeface="+mn-ea"/>
              </a:rPr>
              <a:t>does not have private key of CA</a:t>
            </a:r>
            <a:endParaRPr lang="en-US" sz="2400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812800" lvl="1" indent="-342900" algn="l">
              <a:spcBef>
                <a:spcPts val="77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dirty="0">
                <a:latin typeface="Times New Roman" panose="02020603050405020304"/>
                <a:cs typeface="Times New Roman" panose="02020603050405020304"/>
                <a:sym typeface="+mn-ea"/>
              </a:rPr>
              <a:t>Cannot sign certificates</a:t>
            </a:r>
            <a:endParaRPr sz="2400" dirty="0">
              <a:latin typeface="Times New Roman" panose="02020603050405020304"/>
              <a:cs typeface="Times New Roman" panose="02020603050405020304"/>
            </a:endParaRPr>
          </a:p>
          <a:p>
            <a:pPr marL="355600" indent="-342900" algn="l">
              <a:spcBef>
                <a:spcPts val="77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endParaRPr sz="2400" dirty="0">
              <a:latin typeface="Times New Roman" panose="02020603050405020304"/>
              <a:cs typeface="Times New Roman" panose="02020603050405020304"/>
            </a:endParaRPr>
          </a:p>
          <a:p>
            <a:pPr marL="355600" indent="-342900" algn="l">
              <a:spcBef>
                <a:spcPts val="77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sz="2400" dirty="0">
                <a:latin typeface="Times New Roman" panose="02020603050405020304"/>
                <a:cs typeface="Times New Roman" panose="02020603050405020304"/>
                <a:sym typeface="+mn-ea"/>
              </a:rPr>
              <a:t>RA </a:t>
            </a:r>
            <a:r>
              <a:rPr lang="en-US" sz="2400" dirty="0">
                <a:latin typeface="Times New Roman" panose="02020603050405020304"/>
                <a:cs typeface="Times New Roman" panose="02020603050405020304"/>
                <a:sym typeface="+mn-ea"/>
              </a:rPr>
              <a:t>only authenticates physically new participants</a:t>
            </a:r>
            <a:endParaRPr lang="en-US" sz="2400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355600" indent="-342900" algn="l">
              <a:spcBef>
                <a:spcPts val="77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endParaRPr sz="2400" dirty="0">
              <a:latin typeface="Times New Roman" panose="02020603050405020304"/>
              <a:cs typeface="Times New Roman" panose="02020603050405020304"/>
            </a:endParaRPr>
          </a:p>
          <a:p>
            <a:pPr marL="355600" indent="-342900" algn="l">
              <a:spcBef>
                <a:spcPts val="77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sz="2400" dirty="0">
                <a:latin typeface="Times New Roman" panose="02020603050405020304"/>
                <a:cs typeface="Times New Roman" panose="02020603050405020304"/>
                <a:sym typeface="+mn-ea"/>
              </a:rPr>
              <a:t>RAs check identities and provide CA with relevant information (identity and public key) to generate certificates</a:t>
            </a:r>
            <a:endParaRPr sz="2400" dirty="0">
              <a:latin typeface="Times New Roman" panose="02020603050405020304"/>
              <a:cs typeface="Times New Roman" panose="02020603050405020304"/>
              <a:sym typeface="+mn-ea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580" y="838580"/>
            <a:ext cx="8229600" cy="0"/>
          </a:xfrm>
          <a:custGeom>
            <a:avLst/>
            <a:gdLst/>
            <a:ahLst/>
            <a:cxnLst/>
            <a:rect l="l" t="t" r="r" b="b"/>
            <a:pathLst>
              <a:path w="8229600">
                <a:moveTo>
                  <a:pt x="0" y="0"/>
                </a:moveTo>
                <a:lnTo>
                  <a:pt x="8229600" y="0"/>
                </a:lnTo>
              </a:path>
            </a:pathLst>
          </a:custGeom>
          <a:ln w="19050">
            <a:solidFill>
              <a:srgbClr val="0064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22275" y="90170"/>
            <a:ext cx="8721090" cy="6889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u="none" spc="-5" dirty="0">
                <a:sym typeface="+mn-ea"/>
              </a:rPr>
              <a:t>Certificate Revocation</a:t>
            </a:r>
            <a:endParaRPr lang="en-US" u="none" spc="-5" dirty="0">
              <a:sym typeface="+mn-e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065"/>
              </a:lnSpc>
            </a:pPr>
            <a:fld id="{81D60167-4931-47E6-BA6A-407CBD079E47}" type="slidenum">
              <a:rPr dirty="0"/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494030" y="1004570"/>
            <a:ext cx="8193405" cy="3796030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 marL="355600" lvl="1" indent="-342900" algn="just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spc="-5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  <a:sym typeface="+mn-ea"/>
              </a:rPr>
              <a:t>Certificates may need to be revoked</a:t>
            </a:r>
            <a:endParaRPr lang="en-US" sz="2400" spc="-5" dirty="0">
              <a:solidFill>
                <a:schemeClr val="tx1"/>
              </a:solidFill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812800" lvl="2" indent="-342900" algn="just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spc="-5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  <a:sym typeface="+mn-ea"/>
              </a:rPr>
              <a:t>Someone is fired</a:t>
            </a:r>
            <a:endParaRPr lang="en-US" sz="2400" spc="-5" dirty="0">
              <a:solidFill>
                <a:schemeClr val="tx1"/>
              </a:solidFill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812800" lvl="2" indent="-342900" algn="just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spc="-5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  <a:sym typeface="+mn-ea"/>
              </a:rPr>
              <a:t>Someone is graduated</a:t>
            </a:r>
            <a:endParaRPr lang="en-US" sz="2400" spc="-5" dirty="0">
              <a:solidFill>
                <a:schemeClr val="tx1"/>
              </a:solidFill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812800" lvl="2" indent="-342900" algn="just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spc="-5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  <a:sym typeface="+mn-ea"/>
              </a:rPr>
              <a:t>Someone’s certificate (card) is stolen</a:t>
            </a:r>
            <a:endParaRPr lang="en-US" sz="2400" spc="-5" dirty="0">
              <a:solidFill>
                <a:schemeClr val="tx1"/>
              </a:solidFill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355600" lvl="1" indent="-342900" algn="just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endParaRPr lang="en-US" sz="2400" spc="-5" dirty="0">
              <a:solidFill>
                <a:schemeClr val="tx1"/>
              </a:solidFill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355600" lvl="1" indent="-342900" algn="just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spc="-5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  <a:sym typeface="+mn-ea"/>
              </a:rPr>
              <a:t>CA maintain a Certificate Revocation List (CRL)</a:t>
            </a:r>
            <a:endParaRPr lang="en-US" sz="2400" spc="-5" dirty="0">
              <a:solidFill>
                <a:schemeClr val="tx1"/>
              </a:solidFill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355600" lvl="1" indent="-342900" algn="just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spc="-5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  <a:sym typeface="+mn-ea"/>
              </a:rPr>
              <a:t>CRL issued periodically by CA, containing revoked certificates</a:t>
            </a:r>
            <a:endParaRPr lang="en-US" sz="2400" spc="-5" dirty="0">
              <a:solidFill>
                <a:schemeClr val="tx1"/>
              </a:solidFill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355600" lvl="1" indent="-342900" algn="just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spc="-5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  <a:sym typeface="+mn-ea"/>
              </a:rPr>
              <a:t>Each transaction is checked against CRL</a:t>
            </a:r>
            <a:endParaRPr lang="en-US" sz="2400" spc="-5" dirty="0">
              <a:solidFill>
                <a:schemeClr val="tx1"/>
              </a:solidFill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812800" lvl="2" indent="-342900" algn="just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endParaRPr lang="en-US" sz="2400" spc="-5" dirty="0">
              <a:solidFill>
                <a:schemeClr val="tx1"/>
              </a:solidFill>
              <a:latin typeface="Times New Roman" panose="02020603050405020304"/>
              <a:cs typeface="Times New Roman" panose="02020603050405020304"/>
              <a:sym typeface="+mn-ea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580" y="838580"/>
            <a:ext cx="8229600" cy="0"/>
          </a:xfrm>
          <a:custGeom>
            <a:avLst/>
            <a:gdLst/>
            <a:ahLst/>
            <a:cxnLst/>
            <a:rect l="l" t="t" r="r" b="b"/>
            <a:pathLst>
              <a:path w="8229600">
                <a:moveTo>
                  <a:pt x="0" y="0"/>
                </a:moveTo>
                <a:lnTo>
                  <a:pt x="8229600" y="0"/>
                </a:lnTo>
              </a:path>
            </a:pathLst>
          </a:custGeom>
          <a:ln w="19050">
            <a:solidFill>
              <a:srgbClr val="0064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22275" y="90170"/>
            <a:ext cx="8721090" cy="6889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u="none" spc="-5" dirty="0">
                <a:sym typeface="+mn-ea"/>
              </a:rPr>
              <a:t>Web of Trust</a:t>
            </a:r>
            <a:endParaRPr lang="en-US" u="none" spc="-5" dirty="0">
              <a:sym typeface="+mn-e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065"/>
              </a:lnSpc>
            </a:pPr>
            <a:fld id="{81D60167-4931-47E6-BA6A-407CBD079E47}" type="slidenum">
              <a:rPr dirty="0"/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494030" y="1004570"/>
            <a:ext cx="8193405" cy="2616200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 marL="355600" lvl="1" indent="-342900" algn="just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spc="-5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  <a:sym typeface="+mn-ea"/>
              </a:rPr>
              <a:t>Problem of PKI </a:t>
            </a:r>
            <a:endParaRPr lang="en-US" sz="2400" spc="-5" dirty="0">
              <a:solidFill>
                <a:schemeClr val="tx1"/>
              </a:solidFill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812800" lvl="2" indent="-342900" algn="just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000" spc="-5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Centralized hierarchic model </a:t>
            </a:r>
            <a:endParaRPr lang="en-US" sz="2000" spc="-5" dirty="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marL="812800" lvl="2" indent="-342900" algn="just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altLang="fr-FR" sz="20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Cannot have a CA for the whole world</a:t>
            </a:r>
            <a:r>
              <a:rPr lang="fr-FR" altLang="zh-CN" sz="20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!</a:t>
            </a:r>
            <a:endParaRPr lang="fr-FR" altLang="zh-CN" sz="2000" dirty="0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90000"/>
              </a:lnSpc>
            </a:pPr>
            <a:endParaRPr lang="fr-FR" altLang="zh-CN" sz="2400" dirty="0"/>
          </a:p>
          <a:p>
            <a:pPr marL="0" lvl="1" indent="-342900" algn="just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spc="-5" dirty="0">
                <a:latin typeface="Times New Roman" panose="02020603050405020304"/>
                <a:cs typeface="Times New Roman" panose="02020603050405020304"/>
                <a:sym typeface="+mn-ea"/>
              </a:rPr>
              <a:t>Web of trust </a:t>
            </a:r>
            <a:endParaRPr lang="en-US" sz="2400" spc="-5" dirty="0">
              <a:solidFill>
                <a:schemeClr val="tx1"/>
              </a:solidFill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812800" lvl="2" indent="-342900" algn="just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altLang="fr-FR" sz="20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Philosophy:  trust friend’s friend</a:t>
            </a:r>
            <a:endParaRPr lang="en-US" altLang="fr-FR" sz="2000" dirty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marL="812800" lvl="2" indent="-342900" algn="just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altLang="fr-FR" sz="20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Trust = sign one's certificate</a:t>
            </a:r>
            <a:endParaRPr lang="en-US" sz="2400" spc="-5" dirty="0">
              <a:solidFill>
                <a:schemeClr val="tx1"/>
              </a:solidFill>
              <a:latin typeface="Times New Roman" panose="02020603050405020304"/>
              <a:cs typeface="Times New Roman" panose="02020603050405020304"/>
              <a:sym typeface="+mn-ea"/>
            </a:endParaRPr>
          </a:p>
        </p:txBody>
      </p:sp>
      <p:graphicFrame>
        <p:nvGraphicFramePr>
          <p:cNvPr id="6" name="对象 5"/>
          <p:cNvGraphicFramePr/>
          <p:nvPr/>
        </p:nvGraphicFramePr>
        <p:xfrm>
          <a:off x="673100" y="3789045"/>
          <a:ext cx="7835900" cy="19157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" name="" r:id="rId1" imgW="7829550" imgH="1914525" progId="Paint.Picture">
                  <p:embed/>
                </p:oleObj>
              </mc:Choice>
              <mc:Fallback>
                <p:oleObj name="" r:id="rId1" imgW="7829550" imgH="1914525" progId="Paint.Picture">
                  <p:embed/>
                  <p:pic>
                    <p:nvPicPr>
                      <p:cNvPr id="0" name="图片 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673100" y="3789045"/>
                        <a:ext cx="7835900" cy="19157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549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66883" y="1655763"/>
            <a:ext cx="2857500" cy="27432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object 2"/>
          <p:cNvSpPr/>
          <p:nvPr/>
        </p:nvSpPr>
        <p:spPr>
          <a:xfrm>
            <a:off x="457580" y="838580"/>
            <a:ext cx="8229600" cy="0"/>
          </a:xfrm>
          <a:custGeom>
            <a:avLst/>
            <a:gdLst/>
            <a:ahLst/>
            <a:cxnLst/>
            <a:rect l="l" t="t" r="r" b="b"/>
            <a:pathLst>
              <a:path w="8229600">
                <a:moveTo>
                  <a:pt x="0" y="0"/>
                </a:moveTo>
                <a:lnTo>
                  <a:pt x="8229600" y="0"/>
                </a:lnTo>
              </a:path>
            </a:pathLst>
          </a:custGeom>
          <a:ln w="19050">
            <a:solidFill>
              <a:srgbClr val="0064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22275" y="90170"/>
            <a:ext cx="8721090" cy="6889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u="none" spc="-5" dirty="0">
                <a:sym typeface="+mn-ea"/>
              </a:rPr>
              <a:t>Trust models</a:t>
            </a:r>
            <a:endParaRPr lang="en-US" u="none" spc="-5" dirty="0">
              <a:sym typeface="+mn-e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065"/>
              </a:lnSpc>
            </a:pPr>
            <a:fld id="{81D60167-4931-47E6-BA6A-407CBD079E47}" type="slidenum">
              <a:rPr dirty="0"/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494030" y="1004570"/>
            <a:ext cx="2542540" cy="4639945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 marL="355600" lvl="1" indent="-342900" algn="just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spc="-5" dirty="0">
                <a:latin typeface="Times New Roman" panose="02020603050405020304"/>
                <a:cs typeface="Times New Roman" panose="02020603050405020304"/>
                <a:sym typeface="+mn-ea"/>
              </a:rPr>
              <a:t>Direct trust </a:t>
            </a:r>
            <a:endParaRPr lang="en-US" sz="24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355600" lvl="1" indent="-342900" algn="just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endParaRPr lang="en-US" sz="24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355600" lvl="1" indent="-342900" algn="just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endParaRPr lang="en-US" sz="24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355600" lvl="1" indent="-342900" algn="just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endParaRPr lang="en-US" sz="24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355600" lvl="1" indent="-342900" algn="just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spc="-5" dirty="0">
                <a:latin typeface="Times New Roman" panose="02020603050405020304"/>
                <a:cs typeface="Times New Roman" panose="02020603050405020304"/>
                <a:sym typeface="+mn-ea"/>
              </a:rPr>
              <a:t>Hierarchical trust</a:t>
            </a:r>
            <a:endParaRPr lang="en-US" sz="24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355600" lvl="1" indent="-342900" algn="just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endParaRPr lang="en-US" sz="24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355600" lvl="1" indent="-342900" algn="just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endParaRPr lang="en-US" sz="24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355600" lvl="1" indent="-342900" algn="just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endParaRPr lang="en-US" sz="24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355600" lvl="1" indent="-342900" algn="just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endParaRPr lang="en-US" sz="24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355600" lvl="1" indent="-342900" algn="just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endParaRPr lang="en-US" sz="24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355600" lvl="1" indent="-342900" algn="just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spc="-5" dirty="0">
                <a:latin typeface="Times New Roman" panose="02020603050405020304"/>
                <a:cs typeface="Times New Roman" panose="02020603050405020304"/>
                <a:sym typeface="+mn-ea"/>
              </a:rPr>
              <a:t>Web of trust</a:t>
            </a:r>
            <a:endParaRPr lang="en-US" sz="2400" spc="-5" dirty="0">
              <a:solidFill>
                <a:schemeClr val="tx1"/>
              </a:solidFill>
              <a:latin typeface="Times New Roman" panose="02020603050405020304"/>
              <a:cs typeface="Times New Roman" panose="02020603050405020304"/>
              <a:sym typeface="+mn-ea"/>
            </a:endParaRPr>
          </a:p>
        </p:txBody>
      </p:sp>
      <p:pic>
        <p:nvPicPr>
          <p:cNvPr id="108548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6253" y="1004253"/>
            <a:ext cx="1752600" cy="12604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752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7085" y="4281805"/>
            <a:ext cx="4316095" cy="24479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580" y="838580"/>
            <a:ext cx="8229600" cy="0"/>
          </a:xfrm>
          <a:custGeom>
            <a:avLst/>
            <a:gdLst/>
            <a:ahLst/>
            <a:cxnLst/>
            <a:rect l="l" t="t" r="r" b="b"/>
            <a:pathLst>
              <a:path w="8229600">
                <a:moveTo>
                  <a:pt x="0" y="0"/>
                </a:moveTo>
                <a:lnTo>
                  <a:pt x="8229600" y="0"/>
                </a:lnTo>
              </a:path>
            </a:pathLst>
          </a:custGeom>
          <a:ln w="19050">
            <a:solidFill>
              <a:srgbClr val="0064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58470" y="90170"/>
            <a:ext cx="6414770" cy="6889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u="none" spc="-5" dirty="0"/>
              <a:t>RSA</a:t>
            </a:r>
            <a:endParaRPr lang="en-US" u="none" spc="-5" dirty="0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065"/>
              </a:lnSpc>
            </a:pPr>
            <a:fld id="{81D60167-4931-47E6-BA6A-407CBD079E47}" type="slidenum">
              <a:rPr dirty="0"/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421640" y="784860"/>
            <a:ext cx="7781925" cy="2828925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410"/>
              </a:spcBef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spc="-5" dirty="0">
                <a:latin typeface="Times New Roman" panose="02020603050405020304"/>
                <a:cs typeface="Times New Roman" panose="02020603050405020304"/>
              </a:rPr>
              <a:t>The most popular public key method</a:t>
            </a:r>
            <a:endParaRPr lang="en-US" sz="2400" spc="-5" dirty="0">
              <a:latin typeface="Times New Roman" panose="02020603050405020304"/>
              <a:cs typeface="Times New Roman" panose="02020603050405020304"/>
            </a:endParaRPr>
          </a:p>
          <a:p>
            <a:pPr marL="812800" lvl="1" indent="-342900">
              <a:lnSpc>
                <a:spcPct val="100000"/>
              </a:lnSpc>
              <a:spcBef>
                <a:spcPts val="410"/>
              </a:spcBef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000" spc="-5" dirty="0">
                <a:latin typeface="Times New Roman" panose="02020603050405020304"/>
                <a:cs typeface="Times New Roman" panose="02020603050405020304"/>
              </a:rPr>
              <a:t>Encryption and signature</a:t>
            </a:r>
            <a:endParaRPr lang="en-US" sz="2000" spc="-5" dirty="0">
              <a:latin typeface="Times New Roman" panose="02020603050405020304"/>
              <a:cs typeface="Times New Roman" panose="02020603050405020304"/>
            </a:endParaRPr>
          </a:p>
          <a:p>
            <a:pPr marL="355600" indent="-342900">
              <a:lnSpc>
                <a:spcPct val="100000"/>
              </a:lnSpc>
              <a:spcBef>
                <a:spcPts val="410"/>
              </a:spcBef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endParaRPr lang="en-US" sz="2400" spc="-5" dirty="0">
              <a:latin typeface="Times New Roman" panose="02020603050405020304"/>
              <a:cs typeface="Times New Roman" panose="02020603050405020304"/>
            </a:endParaRPr>
          </a:p>
          <a:p>
            <a:pPr marL="355600" indent="-342900">
              <a:lnSpc>
                <a:spcPct val="100000"/>
              </a:lnSpc>
              <a:spcBef>
                <a:spcPts val="410"/>
              </a:spcBef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spc="-5" dirty="0">
                <a:latin typeface="Times New Roman" panose="02020603050405020304"/>
                <a:cs typeface="Times New Roman" panose="02020603050405020304"/>
              </a:rPr>
              <a:t>Mathematic basis: </a:t>
            </a:r>
            <a:endParaRPr lang="en-US" sz="2400" spc="-5" dirty="0">
              <a:latin typeface="Times New Roman" panose="02020603050405020304"/>
              <a:cs typeface="Times New Roman" panose="02020603050405020304"/>
            </a:endParaRPr>
          </a:p>
          <a:p>
            <a:pPr marL="812800" lvl="1" indent="-342900">
              <a:lnSpc>
                <a:spcPct val="100000"/>
              </a:lnSpc>
              <a:spcBef>
                <a:spcPts val="410"/>
              </a:spcBef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000" b="1" spc="-5" dirty="0">
                <a:latin typeface="Times New Roman" panose="02020603050405020304"/>
                <a:cs typeface="Times New Roman" panose="02020603050405020304"/>
              </a:rPr>
              <a:t>factorization of large numbers is hard</a:t>
            </a:r>
            <a:endParaRPr lang="en-US" sz="2000" spc="-5" dirty="0">
              <a:latin typeface="Times New Roman" panose="02020603050405020304"/>
              <a:cs typeface="Times New Roman" panose="02020603050405020304"/>
            </a:endParaRPr>
          </a:p>
          <a:p>
            <a:pPr marL="355600" indent="-342900">
              <a:lnSpc>
                <a:spcPct val="100000"/>
              </a:lnSpc>
              <a:spcBef>
                <a:spcPts val="410"/>
              </a:spcBef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endParaRPr lang="en-US" sz="2400" spc="-5" dirty="0">
              <a:latin typeface="Times New Roman" panose="02020603050405020304"/>
              <a:cs typeface="Times New Roman" panose="02020603050405020304"/>
            </a:endParaRPr>
          </a:p>
          <a:p>
            <a:pPr marL="355600" indent="-342900">
              <a:lnSpc>
                <a:spcPct val="100000"/>
              </a:lnSpc>
              <a:spcBef>
                <a:spcPts val="410"/>
              </a:spcBef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spc="-5" dirty="0">
                <a:latin typeface="Times New Roman" panose="02020603050405020304"/>
                <a:cs typeface="Times New Roman" panose="02020603050405020304"/>
              </a:rPr>
              <a:t>Variable key length (1024 bits or greater)</a:t>
            </a:r>
            <a:endParaRPr lang="en-US" sz="2000" spc="-5" dirty="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580" y="838580"/>
            <a:ext cx="8229600" cy="0"/>
          </a:xfrm>
          <a:custGeom>
            <a:avLst/>
            <a:gdLst/>
            <a:ahLst/>
            <a:cxnLst/>
            <a:rect l="l" t="t" r="r" b="b"/>
            <a:pathLst>
              <a:path w="8229600">
                <a:moveTo>
                  <a:pt x="0" y="0"/>
                </a:moveTo>
                <a:lnTo>
                  <a:pt x="8229600" y="0"/>
                </a:lnTo>
              </a:path>
            </a:pathLst>
          </a:custGeom>
          <a:ln w="19050">
            <a:solidFill>
              <a:srgbClr val="0064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58470" y="90170"/>
            <a:ext cx="8611235" cy="6889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fr-FR" u="none">
                <a:sym typeface="+mn-ea"/>
              </a:rPr>
              <a:t>A mini-math detour: modular arithmic</a:t>
            </a:r>
            <a:endParaRPr lang="en-US" altLang="fr-FR" u="none">
              <a:sym typeface="+mn-e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065"/>
              </a:lnSpc>
            </a:pPr>
            <a:fld id="{81D60167-4931-47E6-BA6A-407CBD079E47}" type="slidenum">
              <a:rPr dirty="0"/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457835" y="906780"/>
            <a:ext cx="7781925" cy="3066415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 marL="355600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spc="-5" dirty="0">
                <a:latin typeface="Times New Roman" panose="02020603050405020304"/>
                <a:cs typeface="Times New Roman" panose="02020603050405020304"/>
                <a:sym typeface="+mn-ea"/>
              </a:rPr>
              <a:t>a mod n</a:t>
            </a:r>
            <a:endParaRPr lang="en-US" sz="2400" spc="-5" dirty="0">
              <a:latin typeface="Times New Roman" panose="02020603050405020304"/>
              <a:cs typeface="Times New Roman" panose="02020603050405020304"/>
            </a:endParaRPr>
          </a:p>
          <a:p>
            <a:pPr marL="812800" lvl="2" indent="-342900" algn="l"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000" spc="-5" dirty="0">
                <a:latin typeface="Times New Roman" panose="02020603050405020304"/>
                <a:cs typeface="Times New Roman" panose="02020603050405020304"/>
                <a:sym typeface="+mn-ea"/>
              </a:rPr>
              <a:t>the rest of a divided by n</a:t>
            </a:r>
            <a:endParaRPr lang="en-US" sz="2000" spc="-5" dirty="0">
              <a:latin typeface="Times New Roman" panose="02020603050405020304"/>
              <a:cs typeface="Times New Roman" panose="02020603050405020304"/>
            </a:endParaRPr>
          </a:p>
          <a:p>
            <a:pPr marL="812800" lvl="2" indent="-342900" algn="l"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000" spc="-5" dirty="0">
                <a:latin typeface="Times New Roman" panose="02020603050405020304"/>
                <a:cs typeface="Times New Roman" panose="02020603050405020304"/>
                <a:sym typeface="+mn-ea"/>
              </a:rPr>
              <a:t>E.g., 23 mod 7 = 2</a:t>
            </a:r>
            <a:endParaRPr lang="en-US" sz="2000" spc="-5" dirty="0">
              <a:latin typeface="Times New Roman" panose="02020603050405020304"/>
              <a:cs typeface="Times New Roman" panose="02020603050405020304"/>
            </a:endParaRPr>
          </a:p>
          <a:p>
            <a:pPr marL="355600" lvl="1" indent="-342900" algn="l"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endParaRPr lang="en-US" sz="2400" spc="-5" dirty="0">
              <a:latin typeface="Times New Roman" panose="02020603050405020304"/>
              <a:cs typeface="Times New Roman" panose="02020603050405020304"/>
            </a:endParaRPr>
          </a:p>
          <a:p>
            <a:pPr marL="355600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spc="-5" dirty="0">
                <a:latin typeface="Times New Roman" panose="02020603050405020304"/>
                <a:cs typeface="Times New Roman" panose="02020603050405020304"/>
                <a:sym typeface="+mn-ea"/>
              </a:rPr>
              <a:t>Some properties</a:t>
            </a:r>
            <a:endParaRPr lang="en-US" sz="2400" spc="-5" dirty="0">
              <a:latin typeface="Times New Roman" panose="02020603050405020304"/>
              <a:cs typeface="Times New Roman" panose="02020603050405020304"/>
            </a:endParaRPr>
          </a:p>
          <a:p>
            <a:pPr marL="812800" lvl="2" indent="-342900" algn="l"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000" spc="-5" dirty="0">
                <a:latin typeface="Times New Roman" panose="02020603050405020304"/>
                <a:cs typeface="Times New Roman" panose="02020603050405020304"/>
                <a:sym typeface="+mn-ea"/>
              </a:rPr>
              <a:t>a + b mod n = a mod n + b mod n</a:t>
            </a:r>
            <a:endParaRPr lang="en-US" sz="2000" spc="-5" dirty="0">
              <a:latin typeface="Times New Roman" panose="02020603050405020304"/>
              <a:cs typeface="Times New Roman" panose="02020603050405020304"/>
            </a:endParaRPr>
          </a:p>
          <a:p>
            <a:pPr marL="812800" lvl="2" indent="-342900" algn="l"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000" spc="-5" dirty="0">
                <a:latin typeface="Times New Roman" panose="02020603050405020304"/>
                <a:cs typeface="Times New Roman" panose="02020603050405020304"/>
                <a:sym typeface="+mn-ea"/>
              </a:rPr>
              <a:t>a * b mod n = (a mod n) * (b mod n)</a:t>
            </a:r>
            <a:endParaRPr lang="en-US" sz="2000" spc="-5" dirty="0">
              <a:latin typeface="Times New Roman" panose="02020603050405020304"/>
              <a:cs typeface="Times New Roman" panose="02020603050405020304"/>
            </a:endParaRPr>
          </a:p>
          <a:p>
            <a:pPr marL="812800" lvl="2" indent="-342900" algn="l"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000" spc="-5" dirty="0">
                <a:latin typeface="Times New Roman" panose="02020603050405020304"/>
                <a:cs typeface="Times New Roman" panose="02020603050405020304"/>
                <a:sym typeface="+mn-ea"/>
              </a:rPr>
              <a:t>7</a:t>
            </a:r>
            <a:r>
              <a:rPr lang="en-US" sz="2000" spc="-10" baseline="30000" dirty="0">
                <a:solidFill>
                  <a:schemeClr val="tx1"/>
                </a:solidFill>
                <a:uFillTx/>
                <a:latin typeface="Times New Roman" panose="02020603050405020304"/>
                <a:cs typeface="Times New Roman" panose="02020603050405020304"/>
                <a:sym typeface="+mn-ea"/>
              </a:rPr>
              <a:t>25</a:t>
            </a:r>
            <a:r>
              <a:rPr lang="en-US" sz="2000" spc="-5" dirty="0">
                <a:latin typeface="Times New Roman" panose="02020603050405020304"/>
                <a:cs typeface="Times New Roman" panose="02020603050405020304"/>
                <a:sym typeface="+mn-ea"/>
              </a:rPr>
              <a:t> mod 10 = ?</a:t>
            </a:r>
            <a:endParaRPr lang="en-US" sz="2000" spc="-5" dirty="0">
              <a:solidFill>
                <a:schemeClr val="bg1">
                  <a:lumMod val="50000"/>
                </a:schemeClr>
              </a:solidFill>
              <a:latin typeface="Times New Roman" panose="02020603050405020304"/>
              <a:cs typeface="Times New Roman" panose="02020603050405020304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p="http://schemas.openxmlformats.org/presentationml/2006/main">
  <p:tag name="KSO_WM_UNIT_PLACING_PICTURE_USER_VIEWPORT" val="{&quot;height&quot;:5400,&quot;width&quot;:15840}"/>
</p:tagLst>
</file>

<file path=ppt/tags/tag2.xml><?xml version="1.0" encoding="utf-8"?>
<p:tagLst xmlns:p="http://schemas.openxmlformats.org/presentationml/2006/main">
  <p:tag name="KSO_WM_UNIT_PLACING_PICTURE_USER_VIEWPORT" val="{&quot;height&quot;:14400,&quot;width&quot;:10800}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16236</Words>
  <Application>WPS 演示</Application>
  <PresentationFormat>On-screen Show (4:3)</PresentationFormat>
  <Paragraphs>961</Paragraphs>
  <Slides>79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40</vt:i4>
      </vt:variant>
      <vt:variant>
        <vt:lpstr>幻灯片标题</vt:lpstr>
      </vt:variant>
      <vt:variant>
        <vt:i4>79</vt:i4>
      </vt:variant>
    </vt:vector>
  </HeadingPairs>
  <TitlesOfParts>
    <vt:vector size="133" baseType="lpstr">
      <vt:lpstr>Arial</vt:lpstr>
      <vt:lpstr>宋体</vt:lpstr>
      <vt:lpstr>Wingdings</vt:lpstr>
      <vt:lpstr>Times New Roman</vt:lpstr>
      <vt:lpstr>Wingdings</vt:lpstr>
      <vt:lpstr>Wingdings</vt:lpstr>
      <vt:lpstr>Times New Roman</vt:lpstr>
      <vt:lpstr>微软雅黑</vt:lpstr>
      <vt:lpstr>Arial Unicode MS</vt:lpstr>
      <vt:lpstr>Calibri</vt:lpstr>
      <vt:lpstr>Symbol</vt:lpstr>
      <vt:lpstr>Arial Narrow</vt:lpstr>
      <vt:lpstr>Comic Sans MS</vt:lpstr>
      <vt:lpstr>Office Theme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Cryptography</vt:lpstr>
      <vt:lpstr>Motivation</vt:lpstr>
      <vt:lpstr>History</vt:lpstr>
      <vt:lpstr>History*</vt:lpstr>
      <vt:lpstr>Misconception of asymmetric systems</vt:lpstr>
      <vt:lpstr>Asymmetric system requirements</vt:lpstr>
      <vt:lpstr>Trapdoor one-way function</vt:lpstr>
      <vt:lpstr>RSA</vt:lpstr>
      <vt:lpstr>A mini-math detour: modular arithmic</vt:lpstr>
      <vt:lpstr>Greatest Common Divisor</vt:lpstr>
      <vt:lpstr>Extended Euclidean algorithm</vt:lpstr>
      <vt:lpstr>Division mod n</vt:lpstr>
      <vt:lpstr>Division mod n: example</vt:lpstr>
      <vt:lpstr>Fermat's little theorem</vt:lpstr>
      <vt:lpstr>Euler’s totient function φ(n)</vt:lpstr>
      <vt:lpstr>RSA algorithm</vt:lpstr>
      <vt:lpstr>RSA: key setup</vt:lpstr>
      <vt:lpstr>RSA: example</vt:lpstr>
      <vt:lpstr>RSA: Security</vt:lpstr>
      <vt:lpstr>RSA Factoring Challenge</vt:lpstr>
      <vt:lpstr>RSA: Security</vt:lpstr>
      <vt:lpstr>RSA implementation</vt:lpstr>
      <vt:lpstr>Carmichael numbers</vt:lpstr>
      <vt:lpstr>RSA implementation</vt:lpstr>
      <vt:lpstr>Square-and-Multiply Algorithm</vt:lpstr>
      <vt:lpstr>Compute d</vt:lpstr>
      <vt:lpstr>Attacks against RSA: message guessing</vt:lpstr>
      <vt:lpstr>Attacks against RSA: timing attack</vt:lpstr>
      <vt:lpstr>Test: </vt:lpstr>
      <vt:lpstr>Hybrid system </vt:lpstr>
      <vt:lpstr>RSA application: mixed encryption</vt:lpstr>
      <vt:lpstr>Using RSA for secret key negotiation</vt:lpstr>
      <vt:lpstr>Block Ciphers Features</vt:lpstr>
      <vt:lpstr>Electronic Code Book (ECB)</vt:lpstr>
      <vt:lpstr>ECB: insecurity</vt:lpstr>
      <vt:lpstr>Cipher Block Chaining (CBC)</vt:lpstr>
      <vt:lpstr>Initialization Vector</vt:lpstr>
      <vt:lpstr>Cipher feedback mode (CFB)</vt:lpstr>
      <vt:lpstr>Output feedback mode (OFB)</vt:lpstr>
      <vt:lpstr>Counter Mode (CTR)</vt:lpstr>
      <vt:lpstr>Operation mode: summary</vt:lpstr>
      <vt:lpstr>Diffie-Hellman Protocol</vt:lpstr>
      <vt:lpstr>Diffie-Hellman Protocol</vt:lpstr>
      <vt:lpstr>Diffie-Hellman example</vt:lpstr>
      <vt:lpstr>DH man-in-the-middle attack  </vt:lpstr>
      <vt:lpstr>DH: phone-book mode </vt:lpstr>
      <vt:lpstr>Test: group DH  </vt:lpstr>
      <vt:lpstr>Hash function</vt:lpstr>
      <vt:lpstr>Hash function</vt:lpstr>
      <vt:lpstr>Hash Function: desirable properties</vt:lpstr>
      <vt:lpstr>Hash Function: desirable properties</vt:lpstr>
      <vt:lpstr>Length of Hash Image</vt:lpstr>
      <vt:lpstr>Birthday Paradox</vt:lpstr>
      <vt:lpstr>Hash Function Genealogy</vt:lpstr>
      <vt:lpstr>Hash function structure</vt:lpstr>
      <vt:lpstr>Hash function application</vt:lpstr>
      <vt:lpstr>File authentication</vt:lpstr>
      <vt:lpstr>User authentication</vt:lpstr>
      <vt:lpstr>Message authentication</vt:lpstr>
      <vt:lpstr>Commitment Protocol</vt:lpstr>
      <vt:lpstr>Commitment Protocol</vt:lpstr>
      <vt:lpstr>Encryption with Hash</vt:lpstr>
      <vt:lpstr>Hash Pointers</vt:lpstr>
      <vt:lpstr>Merckle tree</vt:lpstr>
      <vt:lpstr>Digital signature</vt:lpstr>
      <vt:lpstr>Test: signature</vt:lpstr>
      <vt:lpstr>Cryptographic algorithm benchmark</vt:lpstr>
      <vt:lpstr>PKI: motivation</vt:lpstr>
      <vt:lpstr>Certificate</vt:lpstr>
      <vt:lpstr>Certificate: example</vt:lpstr>
      <vt:lpstr>Using certificate</vt:lpstr>
      <vt:lpstr>Issue and check certificate</vt:lpstr>
      <vt:lpstr>Public key infrastructure (PKI)</vt:lpstr>
      <vt:lpstr>Certification Authorities (CA) </vt:lpstr>
      <vt:lpstr>CA hierharchy</vt:lpstr>
      <vt:lpstr>Registration Authorities (RA)</vt:lpstr>
      <vt:lpstr>Certificate Revocation</vt:lpstr>
      <vt:lpstr>Web of Trust</vt:lpstr>
      <vt:lpstr>Trust models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Network Security and Intrusion Detection</dc:title>
  <dc:creator>Alex X. Liu</dc:creator>
  <cp:lastModifiedBy>Tryangel</cp:lastModifiedBy>
  <cp:revision>148</cp:revision>
  <dcterms:created xsi:type="dcterms:W3CDTF">2020-08-18T08:27:00Z</dcterms:created>
  <dcterms:modified xsi:type="dcterms:W3CDTF">2020-10-01T07:02:43Z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2019-09-08T00:00:00Z</vt:filetime>
  </property>
  <property fmtid="{D5CDD505-2E9C-101B-9397-08002B2CF9AE}" pid="3" name="Creator">
    <vt:lpwstr>Acrobat PDFMaker 11 PowerPoint 版</vt:lpwstr>
  </property>
  <property fmtid="{D5CDD505-2E9C-101B-9397-08002B2CF9AE}" pid="4" name="LastSaved">
    <vt:filetime>2020-08-18T00:00:00Z</vt:filetime>
  </property>
  <property fmtid="{D5CDD505-2E9C-101B-9397-08002B2CF9AE}" pid="5" name="KSOProductBuildVer">
    <vt:lpwstr>2052-11.1.0.9999</vt:lpwstr>
  </property>
</Properties>
</file>